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6" r:id="rId5"/>
    <p:sldId id="261" r:id="rId6"/>
    <p:sldId id="262" r:id="rId7"/>
    <p:sldId id="263" r:id="rId8"/>
    <p:sldId id="264" r:id="rId9"/>
    <p:sldId id="265" r:id="rId10"/>
    <p:sldId id="267" r:id="rId11"/>
    <p:sldId id="274" r:id="rId12"/>
    <p:sldId id="269" r:id="rId13"/>
    <p:sldId id="279" r:id="rId14"/>
    <p:sldId id="271" r:id="rId15"/>
    <p:sldId id="273" r:id="rId16"/>
    <p:sldId id="280" r:id="rId17"/>
    <p:sldId id="275" r:id="rId18"/>
    <p:sldId id="281" r:id="rId19"/>
    <p:sldId id="289" r:id="rId20"/>
    <p:sldId id="291" r:id="rId21"/>
    <p:sldId id="284" r:id="rId22"/>
    <p:sldId id="290" r:id="rId23"/>
    <p:sldId id="292" r:id="rId24"/>
    <p:sldId id="295" r:id="rId25"/>
    <p:sldId id="296" r:id="rId26"/>
    <p:sldId id="299" r:id="rId27"/>
    <p:sldId id="297" r:id="rId28"/>
    <p:sldId id="300" r:id="rId29"/>
    <p:sldId id="298" r:id="rId30"/>
    <p:sldId id="301" r:id="rId31"/>
    <p:sldId id="302" r:id="rId32"/>
    <p:sldId id="318" r:id="rId33"/>
    <p:sldId id="319" r:id="rId34"/>
    <p:sldId id="320" r:id="rId35"/>
    <p:sldId id="294" r:id="rId36"/>
    <p:sldId id="304" r:id="rId37"/>
    <p:sldId id="305" r:id="rId38"/>
    <p:sldId id="306" r:id="rId39"/>
    <p:sldId id="307" r:id="rId40"/>
    <p:sldId id="309" r:id="rId41"/>
    <p:sldId id="308" r:id="rId42"/>
    <p:sldId id="310" r:id="rId43"/>
    <p:sldId id="311" r:id="rId44"/>
    <p:sldId id="317" r:id="rId45"/>
    <p:sldId id="312" r:id="rId46"/>
    <p:sldId id="313" r:id="rId47"/>
    <p:sldId id="314" r:id="rId48"/>
    <p:sldId id="315" r:id="rId49"/>
    <p:sldId id="324" r:id="rId50"/>
    <p:sldId id="325" r:id="rId51"/>
    <p:sldId id="326" r:id="rId52"/>
    <p:sldId id="316" r:id="rId53"/>
    <p:sldId id="321" r:id="rId54"/>
    <p:sldId id="322" r:id="rId55"/>
    <p:sldId id="323" r:id="rId56"/>
    <p:sldId id="327" r:id="rId57"/>
    <p:sldId id="328" r:id="rId58"/>
    <p:sldId id="329" r:id="rId59"/>
    <p:sldId id="331" r:id="rId60"/>
    <p:sldId id="330" r:id="rId61"/>
    <p:sldId id="268" r:id="rId6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殷 文杰" initials="殷" lastIdx="1" clrIdx="0">
    <p:extLst>
      <p:ext uri="{19B8F6BF-5375-455C-9EA6-DF929625EA0E}">
        <p15:presenceInfo xmlns:p15="http://schemas.microsoft.com/office/powerpoint/2012/main" userId="9c5635d8671924d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787DC6-1B7E-48AC-AF00-9C6A83B14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646C624-4A8F-4F52-BB2C-30E223C4C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2BB100-BFFA-4910-A0C6-5DF2622AC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7D235E-53D9-4EDE-802A-A2E769D1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A68DAA-06A1-4C24-9783-2A7C3A2A2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375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67D6EF-1972-4F3C-8B9F-AEA0F854B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1AEC6C-64B7-439C-B8DE-833C71AB31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416279-1F63-40CD-A03C-5B2FB6406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001A77-E5AA-433F-B2E1-450CD2174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A308C7-EB45-440F-8FC2-F1AE8DA6B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7095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A9DCF4-923B-4DDA-B873-67E87C097E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6F023C1-9FB2-47A1-99E0-A8A0BB6D6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A81AF2-756E-4533-9F10-60A3CB585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457BA0-C53E-4741-A0FE-F0D1E177C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495D84-F10A-4754-B38A-433AA3531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100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7AB2DA-081B-48FC-AC6E-2C8303CC8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BBD68D-CCE4-45A5-91FC-A23EF7FF0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11BE8B-70D9-4493-B4B0-6344435CF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152A4A-24B4-49BB-ADC8-2E4ADAE5A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997353-E4A3-455A-B3A6-757AAB25A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125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ABD968-381F-47A7-9754-F92B44C54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985376-13C0-4E4F-897F-7B72A9ABE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FB4F97-4EC5-4463-803D-5FA25C191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4BF0AF-3770-4CD2-9F50-69A28035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32FECF-CC29-4F2B-9B70-8F3DEC004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084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9F41D-B7B8-4F90-A615-EE4AF600D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3CE8B4-C38A-4E10-BDFD-7A5549C703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8CDACF-F03F-4945-A07A-38F753E07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41DECB-3E1D-4662-B512-C09F69BFE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AAC82D-4B6E-42F3-A4FC-7568281B5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5CE990-9AC1-4AE7-931E-693511DCA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65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54DF6-DC57-42DD-8312-E56875D8F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A34B94-2532-4C35-B1CF-7950EA6B2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EFBE40-DF5A-4B34-85F5-8D69C38D3C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0610FC-F412-4F4F-AF27-6808A95A0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BC9CA5C-8631-429E-A0A7-225959051C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814B18E-5CFB-4B65-9B17-0AAFE178B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301E798-9A50-4ED5-B711-4AF04D057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51A2B43-8EF6-45B1-922D-2E561A458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002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D23BAF-2440-484A-AC09-0995D9F5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A5F3317-A94C-4C41-BF87-8EA650288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8E286F8-84B5-4DFD-BDA3-9620CB10E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28A530-5D79-4339-BA04-02DE4BB5E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81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4732AFF-E096-435B-815E-E252863B7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41A1AA8-F492-4F96-A501-AB9DA708F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5729CB5-44EE-4740-BDCE-642B97151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0896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533724-EAE2-4746-8236-516A20EC6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635565-163B-4A44-844C-F84138AD4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4E72E8-D13D-49F9-81E2-CB40AD32C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435704-B461-42CE-A7B0-957F50A8B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B0DA77F-A987-448A-851D-AF1A75621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15B178-2E55-4E70-B370-60D866C42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923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E753FF-ABDC-42FC-A9C6-16DBBCA12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7850801-0F7B-4456-A54D-80BCD6BCD9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288FABB-6504-4780-8A46-5E14D15D8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95E445-0967-4CF9-8FB5-1F8ABD2B6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7E62E1-B6B2-4DA9-AF80-832D619D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0A53EE4-800E-4F26-90CF-E9291B61C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057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BFC12DB-8226-4EF1-A475-A3801F72E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CF2980-F1F0-4903-81FA-484451E8D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0054C4-F9C1-48CA-BFD0-371705C3A0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FA694-7CC5-401E-9120-258F7BE533F9}" type="datetimeFigureOut">
              <a:rPr lang="zh-CN" altLang="en-US" smtClean="0"/>
              <a:t>2022/6/15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279498-303B-4062-BF13-60393E4403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6A856B-F550-4559-9BB2-6A498BDB2F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2FC0B-66CE-40BC-BFF0-1AF006D803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188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A640F2-1787-4676-9F2C-CD0CE5F727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蛋白质二面角预测</a:t>
            </a:r>
          </a:p>
        </p:txBody>
      </p:sp>
    </p:spTree>
    <p:extLst>
      <p:ext uri="{BB962C8B-B14F-4D97-AF65-F5344CB8AC3E}">
        <p14:creationId xmlns:p14="http://schemas.microsoft.com/office/powerpoint/2010/main" val="2035790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矩形 81">
            <a:extLst>
              <a:ext uri="{FF2B5EF4-FFF2-40B4-BE49-F238E27FC236}">
                <a16:creationId xmlns:a16="http://schemas.microsoft.com/office/drawing/2014/main" id="{9B184E66-8703-4C6E-AD45-B2D4DF405B83}"/>
              </a:ext>
            </a:extLst>
          </p:cNvPr>
          <p:cNvSpPr/>
          <p:nvPr/>
        </p:nvSpPr>
        <p:spPr>
          <a:xfrm>
            <a:off x="6623126" y="1786305"/>
            <a:ext cx="4844802" cy="2401902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4BF65CA-334E-4563-B65D-673ECBCDE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58709" cy="1325563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以往用过的模型模型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87FB4CE-A51E-4821-A6BA-0EFDE08FC821}"/>
              </a:ext>
            </a:extLst>
          </p:cNvPr>
          <p:cNvSpPr/>
          <p:nvPr/>
        </p:nvSpPr>
        <p:spPr>
          <a:xfrm>
            <a:off x="2085034" y="1365028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pssm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62E4770-880F-4B8D-BF30-B18BC9C69AC8}"/>
              </a:ext>
            </a:extLst>
          </p:cNvPr>
          <p:cNvSpPr/>
          <p:nvPr/>
        </p:nvSpPr>
        <p:spPr>
          <a:xfrm>
            <a:off x="3659368" y="1365028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hhm</a:t>
            </a:r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674B2E7-B2D3-448E-9193-A6C4155B7CA0}"/>
              </a:ext>
            </a:extLst>
          </p:cNvPr>
          <p:cNvCxnSpPr>
            <a:stCxn id="5" idx="2"/>
          </p:cNvCxnSpPr>
          <p:nvPr/>
        </p:nvCxnSpPr>
        <p:spPr>
          <a:xfrm>
            <a:off x="2470928" y="1742533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1D06137-284B-44D5-9189-E61E7BB04F32}"/>
              </a:ext>
            </a:extLst>
          </p:cNvPr>
          <p:cNvCxnSpPr/>
          <p:nvPr/>
        </p:nvCxnSpPr>
        <p:spPr>
          <a:xfrm>
            <a:off x="4045262" y="1742533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6F89B09B-0A9B-43CC-97A9-7E64303F62D8}"/>
              </a:ext>
            </a:extLst>
          </p:cNvPr>
          <p:cNvCxnSpPr>
            <a:cxnSpLocks/>
          </p:cNvCxnSpPr>
          <p:nvPr/>
        </p:nvCxnSpPr>
        <p:spPr>
          <a:xfrm>
            <a:off x="1590084" y="1910314"/>
            <a:ext cx="3458709" cy="729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9166263-966F-42E3-BE7B-81202CEC3A21}"/>
              </a:ext>
            </a:extLst>
          </p:cNvPr>
          <p:cNvSpPr txBox="1"/>
          <p:nvPr/>
        </p:nvSpPr>
        <p:spPr>
          <a:xfrm>
            <a:off x="3324332" y="1931097"/>
            <a:ext cx="4865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cat</a:t>
            </a:r>
            <a:endParaRPr lang="zh-CN" altLang="en-US" sz="10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D9F3EE5-7A2E-47F2-985D-B5BA08A3E6BC}"/>
              </a:ext>
            </a:extLst>
          </p:cNvPr>
          <p:cNvSpPr txBox="1"/>
          <p:nvPr/>
        </p:nvSpPr>
        <p:spPr>
          <a:xfrm>
            <a:off x="5020831" y="1931097"/>
            <a:ext cx="4865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cat</a:t>
            </a:r>
            <a:endParaRPr lang="zh-CN" altLang="en-US" sz="10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7DF75BE-7647-427F-9ECE-5E842CAC5971}"/>
              </a:ext>
            </a:extLst>
          </p:cNvPr>
          <p:cNvSpPr txBox="1"/>
          <p:nvPr/>
        </p:nvSpPr>
        <p:spPr>
          <a:xfrm>
            <a:off x="990280" y="1854153"/>
            <a:ext cx="6095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Cat + </a:t>
            </a:r>
            <a:r>
              <a:rPr lang="en-US" altLang="zh-CN" sz="1000" dirty="0" err="1"/>
              <a:t>winsize</a:t>
            </a:r>
            <a:endParaRPr lang="zh-CN" altLang="en-US" sz="1000" dirty="0"/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37C781CC-098D-4E6F-BA06-E3899FCB2BA9}"/>
              </a:ext>
            </a:extLst>
          </p:cNvPr>
          <p:cNvCxnSpPr>
            <a:cxnSpLocks/>
          </p:cNvCxnSpPr>
          <p:nvPr/>
        </p:nvCxnSpPr>
        <p:spPr>
          <a:xfrm>
            <a:off x="1601708" y="1917611"/>
            <a:ext cx="4718" cy="3439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7E94102-B98E-44E4-9551-EEF7EB3A5839}"/>
              </a:ext>
            </a:extLst>
          </p:cNvPr>
          <p:cNvCxnSpPr>
            <a:cxnSpLocks/>
          </p:cNvCxnSpPr>
          <p:nvPr/>
        </p:nvCxnSpPr>
        <p:spPr>
          <a:xfrm>
            <a:off x="3306332" y="1910312"/>
            <a:ext cx="8039" cy="343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0564E9EC-5706-434C-A039-41F4EA497294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5030792" y="1903018"/>
            <a:ext cx="0" cy="3143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7A907142-2AA4-419D-B6DE-E8592BDFFA11}"/>
              </a:ext>
            </a:extLst>
          </p:cNvPr>
          <p:cNvSpPr/>
          <p:nvPr/>
        </p:nvSpPr>
        <p:spPr>
          <a:xfrm>
            <a:off x="4502372" y="2217350"/>
            <a:ext cx="1056840" cy="3648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transformer</a:t>
            </a:r>
            <a:endParaRPr lang="zh-CN" altLang="en-US" sz="12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986C5569-30CA-4FFF-A6AE-29530D73F971}"/>
              </a:ext>
            </a:extLst>
          </p:cNvPr>
          <p:cNvCxnSpPr>
            <a:cxnSpLocks/>
            <a:stCxn id="33" idx="2"/>
            <a:endCxn id="58" idx="0"/>
          </p:cNvCxnSpPr>
          <p:nvPr/>
        </p:nvCxnSpPr>
        <p:spPr>
          <a:xfrm>
            <a:off x="5030792" y="2582192"/>
            <a:ext cx="0" cy="290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5B069F07-5188-46CE-8DED-BB19C22BF966}"/>
              </a:ext>
            </a:extLst>
          </p:cNvPr>
          <p:cNvSpPr/>
          <p:nvPr/>
        </p:nvSpPr>
        <p:spPr>
          <a:xfrm>
            <a:off x="2889678" y="2254263"/>
            <a:ext cx="869308" cy="9832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ResNet</a:t>
            </a:r>
            <a:endParaRPr lang="zh-CN" altLang="en-US" sz="1600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6CE6729-663F-4FF5-BDFA-4E798720F708}"/>
              </a:ext>
            </a:extLst>
          </p:cNvPr>
          <p:cNvSpPr/>
          <p:nvPr/>
        </p:nvSpPr>
        <p:spPr>
          <a:xfrm>
            <a:off x="1165218" y="2212697"/>
            <a:ext cx="869308" cy="9832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Conv</a:t>
            </a:r>
            <a:endParaRPr lang="zh-CN" altLang="en-US" sz="1600" dirty="0"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89383A4F-8342-4E30-9EC4-76B17FE44E2B}"/>
              </a:ext>
            </a:extLst>
          </p:cNvPr>
          <p:cNvCxnSpPr>
            <a:cxnSpLocks/>
          </p:cNvCxnSpPr>
          <p:nvPr/>
        </p:nvCxnSpPr>
        <p:spPr>
          <a:xfrm flipV="1">
            <a:off x="1580295" y="3490985"/>
            <a:ext cx="3468498" cy="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CB1AA062-4040-4836-80CB-0999DB584853}"/>
              </a:ext>
            </a:extLst>
          </p:cNvPr>
          <p:cNvCxnSpPr>
            <a:cxnSpLocks/>
          </p:cNvCxnSpPr>
          <p:nvPr/>
        </p:nvCxnSpPr>
        <p:spPr>
          <a:xfrm>
            <a:off x="3296543" y="3490985"/>
            <a:ext cx="8039" cy="343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2A25FE8D-3447-4422-940F-ABE4EDDD56AB}"/>
              </a:ext>
            </a:extLst>
          </p:cNvPr>
          <p:cNvCxnSpPr>
            <a:cxnSpLocks/>
          </p:cNvCxnSpPr>
          <p:nvPr/>
        </p:nvCxnSpPr>
        <p:spPr>
          <a:xfrm>
            <a:off x="1580295" y="3195901"/>
            <a:ext cx="0" cy="29508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040CDA01-CFC9-4E8A-875F-25298C2E5F99}"/>
              </a:ext>
            </a:extLst>
          </p:cNvPr>
          <p:cNvCxnSpPr>
            <a:cxnSpLocks/>
          </p:cNvCxnSpPr>
          <p:nvPr/>
        </p:nvCxnSpPr>
        <p:spPr>
          <a:xfrm>
            <a:off x="3291649" y="3237467"/>
            <a:ext cx="0" cy="29508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86D8FAC8-F49A-4F70-A933-14B4CA2339E3}"/>
              </a:ext>
            </a:extLst>
          </p:cNvPr>
          <p:cNvCxnSpPr>
            <a:cxnSpLocks/>
          </p:cNvCxnSpPr>
          <p:nvPr/>
        </p:nvCxnSpPr>
        <p:spPr>
          <a:xfrm>
            <a:off x="5048793" y="3237467"/>
            <a:ext cx="0" cy="2535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E7D86F93-C7D3-4DF6-A2E7-EEFFEE2F89BB}"/>
              </a:ext>
            </a:extLst>
          </p:cNvPr>
          <p:cNvSpPr txBox="1"/>
          <p:nvPr/>
        </p:nvSpPr>
        <p:spPr>
          <a:xfrm>
            <a:off x="3416087" y="3241115"/>
            <a:ext cx="4865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cat</a:t>
            </a:r>
            <a:endParaRPr lang="zh-CN" altLang="en-US" sz="1000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347A7D3-F507-4FFE-A31D-44CCD1204FDF}"/>
              </a:ext>
            </a:extLst>
          </p:cNvPr>
          <p:cNvSpPr/>
          <p:nvPr/>
        </p:nvSpPr>
        <p:spPr>
          <a:xfrm>
            <a:off x="2914668" y="3843166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Linear</a:t>
            </a:r>
            <a:endParaRPr lang="zh-CN" altLang="en-US" sz="1200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207ECE9-1ADF-4774-8E42-3ADC0EF0D619}"/>
              </a:ext>
            </a:extLst>
          </p:cNvPr>
          <p:cNvSpPr/>
          <p:nvPr/>
        </p:nvSpPr>
        <p:spPr>
          <a:xfrm>
            <a:off x="4502372" y="2872925"/>
            <a:ext cx="1056840" cy="3648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transformer</a:t>
            </a:r>
            <a:endParaRPr lang="zh-CN" altLang="en-US" sz="1200" dirty="0"/>
          </a:p>
        </p:txBody>
      </p: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A9B7B41E-AA79-46A9-9283-03BEA56D0234}"/>
              </a:ext>
            </a:extLst>
          </p:cNvPr>
          <p:cNvCxnSpPr>
            <a:cxnSpLocks/>
          </p:cNvCxnSpPr>
          <p:nvPr/>
        </p:nvCxnSpPr>
        <p:spPr>
          <a:xfrm>
            <a:off x="2470927" y="4503910"/>
            <a:ext cx="17365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498A1FC1-C7EE-4713-B3CD-6DEF5E6A37CB}"/>
              </a:ext>
            </a:extLst>
          </p:cNvPr>
          <p:cNvCxnSpPr>
            <a:cxnSpLocks/>
          </p:cNvCxnSpPr>
          <p:nvPr/>
        </p:nvCxnSpPr>
        <p:spPr>
          <a:xfrm flipH="1">
            <a:off x="3295493" y="4207537"/>
            <a:ext cx="2271" cy="3106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E6D43064-EBD6-417A-977F-7A1F2443A8C6}"/>
              </a:ext>
            </a:extLst>
          </p:cNvPr>
          <p:cNvCxnSpPr>
            <a:cxnSpLocks/>
          </p:cNvCxnSpPr>
          <p:nvPr/>
        </p:nvCxnSpPr>
        <p:spPr>
          <a:xfrm>
            <a:off x="2470927" y="4515619"/>
            <a:ext cx="8039" cy="343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62ED657C-9D73-433A-9D38-06F936A96FBD}"/>
              </a:ext>
            </a:extLst>
          </p:cNvPr>
          <p:cNvCxnSpPr>
            <a:cxnSpLocks/>
          </p:cNvCxnSpPr>
          <p:nvPr/>
        </p:nvCxnSpPr>
        <p:spPr>
          <a:xfrm>
            <a:off x="4207450" y="4518939"/>
            <a:ext cx="8039" cy="343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34AD7C37-9596-48D3-AA93-5CF88ED9E805}"/>
              </a:ext>
            </a:extLst>
          </p:cNvPr>
          <p:cNvSpPr txBox="1"/>
          <p:nvPr/>
        </p:nvSpPr>
        <p:spPr>
          <a:xfrm>
            <a:off x="152759" y="6354375"/>
            <a:ext cx="3159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TA</a:t>
            </a:r>
            <a:r>
              <a:rPr lang="zh-CN" altLang="en-US" sz="1200" dirty="0"/>
              <a:t>：</a:t>
            </a:r>
            <a:r>
              <a:rPr lang="en-US" altLang="zh-CN" sz="1200" dirty="0"/>
              <a:t>Sin(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φ</a:t>
            </a:r>
            <a:r>
              <a:rPr lang="en-US" altLang="zh-CN" sz="1200" dirty="0"/>
              <a:t>)</a:t>
            </a:r>
            <a:r>
              <a:rPr lang="zh-CN" altLang="en-US" sz="1200" dirty="0"/>
              <a:t>、</a:t>
            </a:r>
            <a:r>
              <a:rPr lang="en-US" altLang="zh-CN" sz="1200" dirty="0"/>
              <a:t>cos (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φ</a:t>
            </a:r>
            <a:r>
              <a:rPr lang="en-US" altLang="zh-CN" sz="1200" dirty="0"/>
              <a:t>)</a:t>
            </a:r>
            <a:r>
              <a:rPr lang="zh-CN" altLang="en-US" sz="1200" dirty="0"/>
              <a:t>、</a:t>
            </a:r>
            <a:r>
              <a:rPr lang="en-US" altLang="zh-CN" sz="1200" dirty="0"/>
              <a:t>sin</a:t>
            </a:r>
            <a:r>
              <a:rPr lang="zh-CN" altLang="en-US" sz="1200" dirty="0"/>
              <a:t>（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 ψ </a:t>
            </a:r>
            <a:r>
              <a:rPr lang="zh-CN" altLang="en-US" sz="1200" dirty="0"/>
              <a:t>）、</a:t>
            </a:r>
            <a:r>
              <a:rPr lang="en-US" altLang="zh-CN" sz="1200" dirty="0"/>
              <a:t>cos</a:t>
            </a:r>
            <a:r>
              <a:rPr lang="zh-CN" altLang="en-US" sz="1200" dirty="0"/>
              <a:t>（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 ψ </a:t>
            </a:r>
            <a:r>
              <a:rPr lang="zh-CN" altLang="en-US" sz="1200" dirty="0"/>
              <a:t>）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CD5BC2C0-D37B-422B-BA4F-3DAC699DEE08}"/>
              </a:ext>
            </a:extLst>
          </p:cNvPr>
          <p:cNvSpPr/>
          <p:nvPr/>
        </p:nvSpPr>
        <p:spPr>
          <a:xfrm>
            <a:off x="2093072" y="4841652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TA</a:t>
            </a:r>
            <a:endParaRPr lang="zh-CN" altLang="en-US" sz="1200" dirty="0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BAFD3337-1FFF-4D66-A863-34E64444710C}"/>
              </a:ext>
            </a:extLst>
          </p:cNvPr>
          <p:cNvSpPr/>
          <p:nvPr/>
        </p:nvSpPr>
        <p:spPr>
          <a:xfrm>
            <a:off x="3821556" y="4841652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ASA</a:t>
            </a:r>
            <a:endParaRPr lang="zh-CN" altLang="en-US" sz="1200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ECC1DAA1-9FFE-4F47-86B9-12CF56CB5E2A}"/>
              </a:ext>
            </a:extLst>
          </p:cNvPr>
          <p:cNvSpPr txBox="1"/>
          <p:nvPr/>
        </p:nvSpPr>
        <p:spPr>
          <a:xfrm>
            <a:off x="6874066" y="1791225"/>
            <a:ext cx="792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Conv</a:t>
            </a:r>
            <a:endParaRPr lang="zh-CN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DC79EA40-6633-43B0-A27C-0B083E13365B}"/>
              </a:ext>
            </a:extLst>
          </p:cNvPr>
          <p:cNvSpPr/>
          <p:nvPr/>
        </p:nvSpPr>
        <p:spPr>
          <a:xfrm>
            <a:off x="6834809" y="2505106"/>
            <a:ext cx="1035690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Ker=7</a:t>
            </a:r>
            <a:r>
              <a:rPr lang="zh-CN" altLang="en-US" sz="1000" dirty="0"/>
              <a:t>，</a:t>
            </a:r>
            <a:r>
              <a:rPr lang="en-US" altLang="zh-CN" sz="1000" dirty="0"/>
              <a:t>pad=3</a:t>
            </a:r>
            <a:endParaRPr lang="zh-CN" altLang="en-US" sz="1000" dirty="0"/>
          </a:p>
        </p:txBody>
      </p: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07DD82C7-D57F-4D96-8812-592E9EE9D54D}"/>
              </a:ext>
            </a:extLst>
          </p:cNvPr>
          <p:cNvCxnSpPr>
            <a:cxnSpLocks/>
          </p:cNvCxnSpPr>
          <p:nvPr/>
        </p:nvCxnSpPr>
        <p:spPr>
          <a:xfrm>
            <a:off x="9095403" y="1976395"/>
            <a:ext cx="0" cy="4355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直接连接符 91">
            <a:extLst>
              <a:ext uri="{FF2B5EF4-FFF2-40B4-BE49-F238E27FC236}">
                <a16:creationId xmlns:a16="http://schemas.microsoft.com/office/drawing/2014/main" id="{9B3733D4-8E9C-4CD3-ADE8-580DAA45E56A}"/>
              </a:ext>
            </a:extLst>
          </p:cNvPr>
          <p:cNvCxnSpPr>
            <a:cxnSpLocks/>
          </p:cNvCxnSpPr>
          <p:nvPr/>
        </p:nvCxnSpPr>
        <p:spPr>
          <a:xfrm>
            <a:off x="7342190" y="2399834"/>
            <a:ext cx="3452070" cy="1208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D1CDE815-8A22-40B1-964D-A31F6F0300FB}"/>
              </a:ext>
            </a:extLst>
          </p:cNvPr>
          <p:cNvCxnSpPr>
            <a:cxnSpLocks/>
            <a:endCxn id="86" idx="0"/>
          </p:cNvCxnSpPr>
          <p:nvPr/>
        </p:nvCxnSpPr>
        <p:spPr>
          <a:xfrm>
            <a:off x="7350404" y="2411923"/>
            <a:ext cx="2250" cy="931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FB6B1759-9CF4-4E11-8882-71F19E691B14}"/>
              </a:ext>
            </a:extLst>
          </p:cNvPr>
          <p:cNvCxnSpPr>
            <a:cxnSpLocks/>
          </p:cNvCxnSpPr>
          <p:nvPr/>
        </p:nvCxnSpPr>
        <p:spPr>
          <a:xfrm>
            <a:off x="8455829" y="2411923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直接箭头连接符 94">
            <a:extLst>
              <a:ext uri="{FF2B5EF4-FFF2-40B4-BE49-F238E27FC236}">
                <a16:creationId xmlns:a16="http://schemas.microsoft.com/office/drawing/2014/main" id="{31EE9AF0-84C9-40E3-A5FF-F3860FAC544E}"/>
              </a:ext>
            </a:extLst>
          </p:cNvPr>
          <p:cNvCxnSpPr>
            <a:cxnSpLocks/>
          </p:cNvCxnSpPr>
          <p:nvPr/>
        </p:nvCxnSpPr>
        <p:spPr>
          <a:xfrm>
            <a:off x="9593234" y="2403831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D894DC7F-B613-46A2-B1B3-79AA41015C9A}"/>
              </a:ext>
            </a:extLst>
          </p:cNvPr>
          <p:cNvCxnSpPr>
            <a:cxnSpLocks/>
          </p:cNvCxnSpPr>
          <p:nvPr/>
        </p:nvCxnSpPr>
        <p:spPr>
          <a:xfrm>
            <a:off x="10807543" y="2411923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8" name="直接连接符 97">
            <a:extLst>
              <a:ext uri="{FF2B5EF4-FFF2-40B4-BE49-F238E27FC236}">
                <a16:creationId xmlns:a16="http://schemas.microsoft.com/office/drawing/2014/main" id="{CA374BE2-EC3B-4C03-B9FC-ADA2F9403E61}"/>
              </a:ext>
            </a:extLst>
          </p:cNvPr>
          <p:cNvCxnSpPr>
            <a:cxnSpLocks/>
          </p:cNvCxnSpPr>
          <p:nvPr/>
        </p:nvCxnSpPr>
        <p:spPr>
          <a:xfrm>
            <a:off x="7342190" y="2767107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直接连接符 98">
            <a:extLst>
              <a:ext uri="{FF2B5EF4-FFF2-40B4-BE49-F238E27FC236}">
                <a16:creationId xmlns:a16="http://schemas.microsoft.com/office/drawing/2014/main" id="{4AEFF36F-65ED-44E8-B1DE-BB3556E5FE00}"/>
              </a:ext>
            </a:extLst>
          </p:cNvPr>
          <p:cNvCxnSpPr>
            <a:cxnSpLocks/>
          </p:cNvCxnSpPr>
          <p:nvPr/>
        </p:nvCxnSpPr>
        <p:spPr>
          <a:xfrm>
            <a:off x="8455829" y="2767107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直接连接符 99">
            <a:extLst>
              <a:ext uri="{FF2B5EF4-FFF2-40B4-BE49-F238E27FC236}">
                <a16:creationId xmlns:a16="http://schemas.microsoft.com/office/drawing/2014/main" id="{39475A21-8AEF-4216-9C88-97258993D18E}"/>
              </a:ext>
            </a:extLst>
          </p:cNvPr>
          <p:cNvCxnSpPr>
            <a:cxnSpLocks/>
          </p:cNvCxnSpPr>
          <p:nvPr/>
        </p:nvCxnSpPr>
        <p:spPr>
          <a:xfrm>
            <a:off x="9603021" y="2767107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B9E60114-8471-425C-ACC2-41E42DB5EB3C}"/>
              </a:ext>
            </a:extLst>
          </p:cNvPr>
          <p:cNvCxnSpPr>
            <a:cxnSpLocks/>
          </p:cNvCxnSpPr>
          <p:nvPr/>
        </p:nvCxnSpPr>
        <p:spPr>
          <a:xfrm>
            <a:off x="10825719" y="2767107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直接连接符 102">
            <a:extLst>
              <a:ext uri="{FF2B5EF4-FFF2-40B4-BE49-F238E27FC236}">
                <a16:creationId xmlns:a16="http://schemas.microsoft.com/office/drawing/2014/main" id="{1ADA603D-4936-4501-B5BB-E1E16D461631}"/>
              </a:ext>
            </a:extLst>
          </p:cNvPr>
          <p:cNvCxnSpPr>
            <a:cxnSpLocks/>
          </p:cNvCxnSpPr>
          <p:nvPr/>
        </p:nvCxnSpPr>
        <p:spPr>
          <a:xfrm flipV="1">
            <a:off x="7350404" y="2927197"/>
            <a:ext cx="3475315" cy="25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EB19335-6E03-4580-914E-2EB9C148DBF7}"/>
              </a:ext>
            </a:extLst>
          </p:cNvPr>
          <p:cNvSpPr txBox="1"/>
          <p:nvPr/>
        </p:nvSpPr>
        <p:spPr>
          <a:xfrm>
            <a:off x="8894503" y="2670655"/>
            <a:ext cx="671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cat</a:t>
            </a:r>
            <a:endParaRPr lang="zh-CN" altLang="en-US" sz="1400" dirty="0"/>
          </a:p>
        </p:txBody>
      </p:sp>
      <p:cxnSp>
        <p:nvCxnSpPr>
          <p:cNvPr id="105" name="直接箭头连接符 104">
            <a:extLst>
              <a:ext uri="{FF2B5EF4-FFF2-40B4-BE49-F238E27FC236}">
                <a16:creationId xmlns:a16="http://schemas.microsoft.com/office/drawing/2014/main" id="{38E4BABC-3554-4261-9F2E-AFEB6FDC0EBA}"/>
              </a:ext>
            </a:extLst>
          </p:cNvPr>
          <p:cNvCxnSpPr>
            <a:cxnSpLocks/>
          </p:cNvCxnSpPr>
          <p:nvPr/>
        </p:nvCxnSpPr>
        <p:spPr>
          <a:xfrm>
            <a:off x="9088061" y="2935526"/>
            <a:ext cx="7342" cy="2994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8" name="矩形 137">
            <a:extLst>
              <a:ext uri="{FF2B5EF4-FFF2-40B4-BE49-F238E27FC236}">
                <a16:creationId xmlns:a16="http://schemas.microsoft.com/office/drawing/2014/main" id="{2CA87BFE-C3DA-477D-B214-DCCFDCD03B02}"/>
              </a:ext>
            </a:extLst>
          </p:cNvPr>
          <p:cNvSpPr/>
          <p:nvPr/>
        </p:nvSpPr>
        <p:spPr>
          <a:xfrm>
            <a:off x="7960177" y="2501261"/>
            <a:ext cx="1035690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Ker=5</a:t>
            </a:r>
            <a:r>
              <a:rPr lang="zh-CN" altLang="en-US" sz="1000" dirty="0"/>
              <a:t>，</a:t>
            </a:r>
            <a:r>
              <a:rPr lang="en-US" altLang="zh-CN" sz="1000" dirty="0"/>
              <a:t>pad=2</a:t>
            </a:r>
            <a:endParaRPr lang="zh-CN" altLang="en-US" sz="1000" dirty="0"/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DF7F614E-F43E-4738-B7B0-5551FCBFD2D4}"/>
              </a:ext>
            </a:extLst>
          </p:cNvPr>
          <p:cNvSpPr/>
          <p:nvPr/>
        </p:nvSpPr>
        <p:spPr>
          <a:xfrm>
            <a:off x="9076411" y="2498884"/>
            <a:ext cx="1035690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Ker=3</a:t>
            </a:r>
            <a:r>
              <a:rPr lang="zh-CN" altLang="en-US" sz="1000" dirty="0"/>
              <a:t>，</a:t>
            </a:r>
            <a:r>
              <a:rPr lang="en-US" altLang="zh-CN" sz="1000" dirty="0"/>
              <a:t>pad=1</a:t>
            </a:r>
            <a:endParaRPr lang="zh-CN" altLang="en-US" sz="1000" dirty="0"/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AE9B0D23-422F-42D4-BF53-15BE577420ED}"/>
              </a:ext>
            </a:extLst>
          </p:cNvPr>
          <p:cNvSpPr/>
          <p:nvPr/>
        </p:nvSpPr>
        <p:spPr>
          <a:xfrm>
            <a:off x="10290595" y="2519243"/>
            <a:ext cx="1035690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Ker=3</a:t>
            </a:r>
            <a:r>
              <a:rPr lang="zh-CN" altLang="en-US" sz="1000" dirty="0"/>
              <a:t>，</a:t>
            </a:r>
            <a:r>
              <a:rPr lang="en-US" altLang="zh-CN" sz="1000" dirty="0"/>
              <a:t>pad=1</a:t>
            </a:r>
            <a:endParaRPr lang="zh-CN" altLang="en-US" sz="1000" dirty="0"/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AC35DC9F-3027-4381-BDF8-59C39DEE0C0A}"/>
              </a:ext>
            </a:extLst>
          </p:cNvPr>
          <p:cNvSpPr/>
          <p:nvPr/>
        </p:nvSpPr>
        <p:spPr>
          <a:xfrm>
            <a:off x="6826595" y="3328478"/>
            <a:ext cx="1035690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Ker=7</a:t>
            </a:r>
            <a:r>
              <a:rPr lang="zh-CN" altLang="en-US" sz="1000" dirty="0"/>
              <a:t>，</a:t>
            </a:r>
            <a:r>
              <a:rPr lang="en-US" altLang="zh-CN" sz="1000" dirty="0"/>
              <a:t>pad=3</a:t>
            </a:r>
            <a:endParaRPr lang="zh-CN" altLang="en-US" sz="1000" dirty="0"/>
          </a:p>
        </p:txBody>
      </p: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0165046D-B489-4F65-964A-653E81A85F6B}"/>
              </a:ext>
            </a:extLst>
          </p:cNvPr>
          <p:cNvCxnSpPr>
            <a:cxnSpLocks/>
          </p:cNvCxnSpPr>
          <p:nvPr/>
        </p:nvCxnSpPr>
        <p:spPr>
          <a:xfrm>
            <a:off x="7333976" y="3223206"/>
            <a:ext cx="3452070" cy="1208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4" name="直接箭头连接符 143">
            <a:extLst>
              <a:ext uri="{FF2B5EF4-FFF2-40B4-BE49-F238E27FC236}">
                <a16:creationId xmlns:a16="http://schemas.microsoft.com/office/drawing/2014/main" id="{E93D29FB-8414-4B8D-B74E-EAAE7028EF1F}"/>
              </a:ext>
            </a:extLst>
          </p:cNvPr>
          <p:cNvCxnSpPr>
            <a:cxnSpLocks/>
            <a:endCxn id="141" idx="0"/>
          </p:cNvCxnSpPr>
          <p:nvPr/>
        </p:nvCxnSpPr>
        <p:spPr>
          <a:xfrm>
            <a:off x="7342190" y="3235295"/>
            <a:ext cx="2250" cy="931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5" name="直接箭头连接符 144">
            <a:extLst>
              <a:ext uri="{FF2B5EF4-FFF2-40B4-BE49-F238E27FC236}">
                <a16:creationId xmlns:a16="http://schemas.microsoft.com/office/drawing/2014/main" id="{4768278C-0F7B-4A7F-913E-F23737FEC76A}"/>
              </a:ext>
            </a:extLst>
          </p:cNvPr>
          <p:cNvCxnSpPr>
            <a:cxnSpLocks/>
          </p:cNvCxnSpPr>
          <p:nvPr/>
        </p:nvCxnSpPr>
        <p:spPr>
          <a:xfrm>
            <a:off x="8447615" y="3235295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6" name="直接箭头连接符 145">
            <a:extLst>
              <a:ext uri="{FF2B5EF4-FFF2-40B4-BE49-F238E27FC236}">
                <a16:creationId xmlns:a16="http://schemas.microsoft.com/office/drawing/2014/main" id="{97EFCC0F-F72A-4380-A773-F3168CA5F401}"/>
              </a:ext>
            </a:extLst>
          </p:cNvPr>
          <p:cNvCxnSpPr>
            <a:cxnSpLocks/>
          </p:cNvCxnSpPr>
          <p:nvPr/>
        </p:nvCxnSpPr>
        <p:spPr>
          <a:xfrm>
            <a:off x="9585020" y="3227203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7" name="直接箭头连接符 146">
            <a:extLst>
              <a:ext uri="{FF2B5EF4-FFF2-40B4-BE49-F238E27FC236}">
                <a16:creationId xmlns:a16="http://schemas.microsoft.com/office/drawing/2014/main" id="{863E8118-AADD-473A-9B3E-ACD9DE94569F}"/>
              </a:ext>
            </a:extLst>
          </p:cNvPr>
          <p:cNvCxnSpPr>
            <a:cxnSpLocks/>
          </p:cNvCxnSpPr>
          <p:nvPr/>
        </p:nvCxnSpPr>
        <p:spPr>
          <a:xfrm>
            <a:off x="10799329" y="3235295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8" name="直接连接符 147">
            <a:extLst>
              <a:ext uri="{FF2B5EF4-FFF2-40B4-BE49-F238E27FC236}">
                <a16:creationId xmlns:a16="http://schemas.microsoft.com/office/drawing/2014/main" id="{FABD7C90-24F1-49B5-96C2-DFD99FB4DD85}"/>
              </a:ext>
            </a:extLst>
          </p:cNvPr>
          <p:cNvCxnSpPr>
            <a:cxnSpLocks/>
          </p:cNvCxnSpPr>
          <p:nvPr/>
        </p:nvCxnSpPr>
        <p:spPr>
          <a:xfrm>
            <a:off x="7333976" y="3590479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直接连接符 148">
            <a:extLst>
              <a:ext uri="{FF2B5EF4-FFF2-40B4-BE49-F238E27FC236}">
                <a16:creationId xmlns:a16="http://schemas.microsoft.com/office/drawing/2014/main" id="{4CA4D375-5474-4A2E-88CD-0CAE5D62E993}"/>
              </a:ext>
            </a:extLst>
          </p:cNvPr>
          <p:cNvCxnSpPr>
            <a:cxnSpLocks/>
          </p:cNvCxnSpPr>
          <p:nvPr/>
        </p:nvCxnSpPr>
        <p:spPr>
          <a:xfrm>
            <a:off x="8447615" y="3590479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直接连接符 149">
            <a:extLst>
              <a:ext uri="{FF2B5EF4-FFF2-40B4-BE49-F238E27FC236}">
                <a16:creationId xmlns:a16="http://schemas.microsoft.com/office/drawing/2014/main" id="{01FD0EBD-FD23-417D-8334-09EBAFFC077E}"/>
              </a:ext>
            </a:extLst>
          </p:cNvPr>
          <p:cNvCxnSpPr>
            <a:cxnSpLocks/>
          </p:cNvCxnSpPr>
          <p:nvPr/>
        </p:nvCxnSpPr>
        <p:spPr>
          <a:xfrm>
            <a:off x="9594807" y="3590479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1" name="直接连接符 150">
            <a:extLst>
              <a:ext uri="{FF2B5EF4-FFF2-40B4-BE49-F238E27FC236}">
                <a16:creationId xmlns:a16="http://schemas.microsoft.com/office/drawing/2014/main" id="{B05DFA58-671F-4F5B-8674-7139E1F68F23}"/>
              </a:ext>
            </a:extLst>
          </p:cNvPr>
          <p:cNvCxnSpPr>
            <a:cxnSpLocks/>
          </p:cNvCxnSpPr>
          <p:nvPr/>
        </p:nvCxnSpPr>
        <p:spPr>
          <a:xfrm>
            <a:off x="10817505" y="3590479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直接连接符 151">
            <a:extLst>
              <a:ext uri="{FF2B5EF4-FFF2-40B4-BE49-F238E27FC236}">
                <a16:creationId xmlns:a16="http://schemas.microsoft.com/office/drawing/2014/main" id="{EC8CB034-0386-4DF3-977C-2786081D9783}"/>
              </a:ext>
            </a:extLst>
          </p:cNvPr>
          <p:cNvCxnSpPr>
            <a:cxnSpLocks/>
          </p:cNvCxnSpPr>
          <p:nvPr/>
        </p:nvCxnSpPr>
        <p:spPr>
          <a:xfrm flipV="1">
            <a:off x="7342190" y="3750569"/>
            <a:ext cx="3475315" cy="25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3" name="文本框 152">
            <a:extLst>
              <a:ext uri="{FF2B5EF4-FFF2-40B4-BE49-F238E27FC236}">
                <a16:creationId xmlns:a16="http://schemas.microsoft.com/office/drawing/2014/main" id="{E4218941-F0D2-412B-A2D3-1D663D8512F8}"/>
              </a:ext>
            </a:extLst>
          </p:cNvPr>
          <p:cNvSpPr txBox="1"/>
          <p:nvPr/>
        </p:nvSpPr>
        <p:spPr>
          <a:xfrm>
            <a:off x="8886289" y="3494027"/>
            <a:ext cx="671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cat</a:t>
            </a:r>
            <a:endParaRPr lang="zh-CN" altLang="en-US" sz="1400" dirty="0"/>
          </a:p>
        </p:txBody>
      </p:sp>
      <p:cxnSp>
        <p:nvCxnSpPr>
          <p:cNvPr id="154" name="直接箭头连接符 153">
            <a:extLst>
              <a:ext uri="{FF2B5EF4-FFF2-40B4-BE49-F238E27FC236}">
                <a16:creationId xmlns:a16="http://schemas.microsoft.com/office/drawing/2014/main" id="{A7CDC315-549D-40C9-A001-3961B6747C2E}"/>
              </a:ext>
            </a:extLst>
          </p:cNvPr>
          <p:cNvCxnSpPr>
            <a:cxnSpLocks/>
          </p:cNvCxnSpPr>
          <p:nvPr/>
        </p:nvCxnSpPr>
        <p:spPr>
          <a:xfrm>
            <a:off x="9079847" y="3758898"/>
            <a:ext cx="7342" cy="2994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5" name="矩形 154">
            <a:extLst>
              <a:ext uri="{FF2B5EF4-FFF2-40B4-BE49-F238E27FC236}">
                <a16:creationId xmlns:a16="http://schemas.microsoft.com/office/drawing/2014/main" id="{E9F0FDBC-8F43-4A45-B6D4-25DDB2FEFEAB}"/>
              </a:ext>
            </a:extLst>
          </p:cNvPr>
          <p:cNvSpPr/>
          <p:nvPr/>
        </p:nvSpPr>
        <p:spPr>
          <a:xfrm>
            <a:off x="7951963" y="3324633"/>
            <a:ext cx="1035690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Ker=5</a:t>
            </a:r>
            <a:r>
              <a:rPr lang="zh-CN" altLang="en-US" sz="1000" dirty="0"/>
              <a:t>，</a:t>
            </a:r>
            <a:r>
              <a:rPr lang="en-US" altLang="zh-CN" sz="1000" dirty="0"/>
              <a:t>pad=2</a:t>
            </a:r>
            <a:endParaRPr lang="zh-CN" altLang="en-US" sz="1000" dirty="0"/>
          </a:p>
        </p:txBody>
      </p:sp>
      <p:sp>
        <p:nvSpPr>
          <p:cNvPr id="156" name="矩形 155">
            <a:extLst>
              <a:ext uri="{FF2B5EF4-FFF2-40B4-BE49-F238E27FC236}">
                <a16:creationId xmlns:a16="http://schemas.microsoft.com/office/drawing/2014/main" id="{E9A4A1AF-C682-4913-8B60-647AF94FC35E}"/>
              </a:ext>
            </a:extLst>
          </p:cNvPr>
          <p:cNvSpPr/>
          <p:nvPr/>
        </p:nvSpPr>
        <p:spPr>
          <a:xfrm>
            <a:off x="9068197" y="3322256"/>
            <a:ext cx="1035690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Ker=3</a:t>
            </a:r>
            <a:r>
              <a:rPr lang="zh-CN" altLang="en-US" sz="1000" dirty="0"/>
              <a:t>，</a:t>
            </a:r>
            <a:r>
              <a:rPr lang="en-US" altLang="zh-CN" sz="1000" dirty="0"/>
              <a:t>pad=1</a:t>
            </a:r>
            <a:endParaRPr lang="zh-CN" altLang="en-US" sz="1000" dirty="0"/>
          </a:p>
        </p:txBody>
      </p:sp>
      <p:sp>
        <p:nvSpPr>
          <p:cNvPr id="157" name="矩形 156">
            <a:extLst>
              <a:ext uri="{FF2B5EF4-FFF2-40B4-BE49-F238E27FC236}">
                <a16:creationId xmlns:a16="http://schemas.microsoft.com/office/drawing/2014/main" id="{848FABBA-6F45-4DAD-9AE1-60E4C1FC4F9A}"/>
              </a:ext>
            </a:extLst>
          </p:cNvPr>
          <p:cNvSpPr/>
          <p:nvPr/>
        </p:nvSpPr>
        <p:spPr>
          <a:xfrm>
            <a:off x="10282381" y="3342615"/>
            <a:ext cx="1035690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Ker=3</a:t>
            </a:r>
            <a:r>
              <a:rPr lang="zh-CN" altLang="en-US" sz="1000" dirty="0"/>
              <a:t>，</a:t>
            </a:r>
            <a:r>
              <a:rPr lang="en-US" altLang="zh-CN" sz="1000" dirty="0"/>
              <a:t>pad=1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598779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73B2F1-BED4-472C-94B4-570727E9B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训练小批量选择模型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5BBF45-8512-494E-A455-0135D0AB5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Epoch = 20</a:t>
            </a:r>
          </a:p>
          <a:p>
            <a:pPr marL="0" indent="0">
              <a:buNone/>
            </a:pPr>
            <a:r>
              <a:rPr lang="en-US" altLang="zh-CN" dirty="0" err="1"/>
              <a:t>Batchsize</a:t>
            </a:r>
            <a:r>
              <a:rPr lang="en-US" altLang="zh-CN" dirty="0"/>
              <a:t> = 8(</a:t>
            </a:r>
            <a:r>
              <a:rPr lang="zh-CN" altLang="en-US" dirty="0"/>
              <a:t>蛋白质</a:t>
            </a:r>
            <a:r>
              <a:rPr lang="en-US" altLang="zh-CN" dirty="0"/>
              <a:t>)</a:t>
            </a:r>
          </a:p>
          <a:p>
            <a:pPr marL="0" indent="0">
              <a:buNone/>
            </a:pPr>
            <a:r>
              <a:rPr lang="en-US" altLang="zh-CN" dirty="0" err="1"/>
              <a:t>Batchnum</a:t>
            </a:r>
            <a:r>
              <a:rPr lang="en-US" altLang="zh-CN" dirty="0"/>
              <a:t> = 250</a:t>
            </a:r>
          </a:p>
          <a:p>
            <a:pPr marL="0" indent="0">
              <a:buNone/>
            </a:pPr>
            <a:r>
              <a:rPr lang="en-US" altLang="zh-CN" dirty="0" err="1"/>
              <a:t>Samplenum</a:t>
            </a:r>
            <a:r>
              <a:rPr lang="en-US" altLang="zh-CN" dirty="0"/>
              <a:t> = 2000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D2002C20-3318-4636-B167-C3A5F29125CD}"/>
              </a:ext>
            </a:extLst>
          </p:cNvPr>
          <p:cNvGrpSpPr/>
          <p:nvPr/>
        </p:nvGrpSpPr>
        <p:grpSpPr>
          <a:xfrm>
            <a:off x="6871063" y="1417048"/>
            <a:ext cx="2743200" cy="1204231"/>
            <a:chOff x="6331131" y="1225460"/>
            <a:chExt cx="2743200" cy="1204231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493163E-B9EC-40D2-BD5D-C12DDB8F6594}"/>
                </a:ext>
              </a:extLst>
            </p:cNvPr>
            <p:cNvSpPr/>
            <p:nvPr/>
          </p:nvSpPr>
          <p:spPr>
            <a:xfrm>
              <a:off x="6339840" y="1236617"/>
              <a:ext cx="2725783" cy="119307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38805EDF-677A-48B1-8B46-E49D766184EE}"/>
                </a:ext>
              </a:extLst>
            </p:cNvPr>
            <p:cNvSpPr txBox="1"/>
            <p:nvPr/>
          </p:nvSpPr>
          <p:spPr>
            <a:xfrm>
              <a:off x="6331131" y="1225460"/>
              <a:ext cx="2743200" cy="120032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zh-CN" altLang="en-US" dirty="0"/>
                <a:t>将</a:t>
              </a:r>
              <a:r>
                <a:rPr lang="en-US" altLang="zh-CN" dirty="0"/>
                <a:t>batch</a:t>
              </a:r>
              <a:r>
                <a:rPr lang="zh-CN" altLang="en-US" dirty="0"/>
                <a:t>中的每个蛋白质都扩充到和该</a:t>
              </a:r>
              <a:r>
                <a:rPr lang="en-US" altLang="zh-CN" dirty="0"/>
                <a:t>batch</a:t>
              </a:r>
              <a:r>
                <a:rPr lang="zh-CN" altLang="en-US" dirty="0"/>
                <a:t>中最长的蛋白质的残基数一样的长度</a:t>
              </a:r>
            </a:p>
          </p:txBody>
        </p:sp>
      </p:grp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197B5AC1-8DF4-4CA4-B213-F8005DBD7553}"/>
              </a:ext>
            </a:extLst>
          </p:cNvPr>
          <p:cNvCxnSpPr>
            <a:cxnSpLocks/>
            <a:stCxn id="4" idx="2"/>
            <a:endCxn id="11" idx="0"/>
          </p:cNvCxnSpPr>
          <p:nvPr/>
        </p:nvCxnSpPr>
        <p:spPr>
          <a:xfrm>
            <a:off x="8242663" y="2617377"/>
            <a:ext cx="8709" cy="4373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9BCB646E-E244-46F8-846B-18BCB24E76FC}"/>
              </a:ext>
            </a:extLst>
          </p:cNvPr>
          <p:cNvGrpSpPr/>
          <p:nvPr/>
        </p:nvGrpSpPr>
        <p:grpSpPr>
          <a:xfrm>
            <a:off x="6879772" y="3054756"/>
            <a:ext cx="2743200" cy="369332"/>
            <a:chOff x="6331131" y="1225460"/>
            <a:chExt cx="2743200" cy="1269676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9359E0C-FCB3-471B-958C-FD5939A71444}"/>
                </a:ext>
              </a:extLst>
            </p:cNvPr>
            <p:cNvSpPr/>
            <p:nvPr/>
          </p:nvSpPr>
          <p:spPr>
            <a:xfrm>
              <a:off x="6339840" y="1236617"/>
              <a:ext cx="2725783" cy="119307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E169230-A5E7-4AB1-B46E-0ED5B426990A}"/>
                </a:ext>
              </a:extLst>
            </p:cNvPr>
            <p:cNvSpPr txBox="1"/>
            <p:nvPr/>
          </p:nvSpPr>
          <p:spPr>
            <a:xfrm>
              <a:off x="6331131" y="1225460"/>
              <a:ext cx="2743200" cy="126967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zh-CN" altLang="en-US" dirty="0"/>
                <a:t>进入</a:t>
              </a:r>
              <a:r>
                <a:rPr lang="en-US" altLang="zh-CN" dirty="0"/>
                <a:t>model</a:t>
              </a:r>
              <a:r>
                <a:rPr lang="zh-CN" altLang="en-US" dirty="0"/>
                <a:t>进行训练</a:t>
              </a:r>
            </a:p>
          </p:txBody>
        </p:sp>
      </p:grp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07730B0-9AEE-4E1E-9B55-7863DB1C969F}"/>
              </a:ext>
            </a:extLst>
          </p:cNvPr>
          <p:cNvCxnSpPr>
            <a:cxnSpLocks/>
            <a:stCxn id="11" idx="2"/>
            <a:endCxn id="15" idx="0"/>
          </p:cNvCxnSpPr>
          <p:nvPr/>
        </p:nvCxnSpPr>
        <p:spPr>
          <a:xfrm>
            <a:off x="8251372" y="3424088"/>
            <a:ext cx="0" cy="436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43EC4603-5CC0-4367-BBF0-186DAD64C65E}"/>
              </a:ext>
            </a:extLst>
          </p:cNvPr>
          <p:cNvGrpSpPr/>
          <p:nvPr/>
        </p:nvGrpSpPr>
        <p:grpSpPr>
          <a:xfrm>
            <a:off x="6879772" y="3860740"/>
            <a:ext cx="2743200" cy="923330"/>
            <a:chOff x="6331131" y="1225460"/>
            <a:chExt cx="2743200" cy="3174190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3E3C8A4-C18D-4409-BC8F-FB6C32BFDC7D}"/>
                </a:ext>
              </a:extLst>
            </p:cNvPr>
            <p:cNvSpPr/>
            <p:nvPr/>
          </p:nvSpPr>
          <p:spPr>
            <a:xfrm>
              <a:off x="6339840" y="1236617"/>
              <a:ext cx="2725783" cy="119307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9243CBD-5D5A-408B-A94F-CBAD571A1B10}"/>
                </a:ext>
              </a:extLst>
            </p:cNvPr>
            <p:cNvSpPr txBox="1"/>
            <p:nvPr/>
          </p:nvSpPr>
          <p:spPr>
            <a:xfrm>
              <a:off x="6331131" y="1225460"/>
              <a:ext cx="2743200" cy="317419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zh-CN" altLang="en-US" dirty="0"/>
                <a:t>训练后再截取回原本每个蛋白质的原始长度，进行</a:t>
              </a:r>
              <a:r>
                <a:rPr lang="en-US" altLang="zh-CN" dirty="0" err="1"/>
                <a:t>mae</a:t>
              </a:r>
              <a:r>
                <a:rPr lang="zh-CN" altLang="en-US" dirty="0"/>
                <a:t>计算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2642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427031-4647-4980-957A-B9A3E92C0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9E71C9EE-72F6-4BFA-B773-1FF6658FB1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6883701"/>
              </p:ext>
            </p:extLst>
          </p:nvPr>
        </p:nvGraphicFramePr>
        <p:xfrm>
          <a:off x="838200" y="2572245"/>
          <a:ext cx="10515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模型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OPUS-TASS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19.62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29.99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652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Transformer+BiLSTM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19.94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30.31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ResNet+BiLSTM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19.63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30.28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Transformer+ResNet+BiLSTM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19.88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29.86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CNN+Transformer+ResNet+SElayer+BiLSTM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19.75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30.24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(Transformer * ResNet) + </a:t>
                      </a: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BiLSTM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19.71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30.03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9602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Transformer+CNN+BiLSTM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19.87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30.43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9905656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E918A41D-1C2D-4BB6-A842-DA29AB4915A4}"/>
              </a:ext>
            </a:extLst>
          </p:cNvPr>
          <p:cNvSpPr txBox="1"/>
          <p:nvPr/>
        </p:nvSpPr>
        <p:spPr>
          <a:xfrm>
            <a:off x="1166070" y="1690688"/>
            <a:ext cx="4177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PSSM+HHM + pp + pc</a:t>
            </a:r>
          </a:p>
          <a:p>
            <a:r>
              <a:rPr lang="en-US" altLang="zh-CN" dirty="0" err="1"/>
              <a:t>Samplenum</a:t>
            </a:r>
            <a:r>
              <a:rPr lang="en-US" altLang="zh-CN" dirty="0"/>
              <a:t> = 2000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2726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F65CA-334E-4563-B65D-673ECBCDE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58709" cy="1325563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以往用过的模型模型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87FB4CE-A51E-4821-A6BA-0EFDE08FC821}"/>
              </a:ext>
            </a:extLst>
          </p:cNvPr>
          <p:cNvSpPr/>
          <p:nvPr/>
        </p:nvSpPr>
        <p:spPr>
          <a:xfrm>
            <a:off x="1841594" y="1381477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hhm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62E4770-880F-4B8D-BF30-B18BC9C69AC8}"/>
              </a:ext>
            </a:extLst>
          </p:cNvPr>
          <p:cNvSpPr/>
          <p:nvPr/>
        </p:nvSpPr>
        <p:spPr>
          <a:xfrm>
            <a:off x="3911015" y="1377499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pc</a:t>
            </a:r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674B2E7-B2D3-448E-9193-A6C4155B7CA0}"/>
              </a:ext>
            </a:extLst>
          </p:cNvPr>
          <p:cNvCxnSpPr>
            <a:stCxn id="5" idx="2"/>
          </p:cNvCxnSpPr>
          <p:nvPr/>
        </p:nvCxnSpPr>
        <p:spPr>
          <a:xfrm>
            <a:off x="2227488" y="1758982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1D06137-284B-44D5-9189-E61E7BB04F32}"/>
              </a:ext>
            </a:extLst>
          </p:cNvPr>
          <p:cNvCxnSpPr/>
          <p:nvPr/>
        </p:nvCxnSpPr>
        <p:spPr>
          <a:xfrm>
            <a:off x="4296909" y="1755004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6F89B09B-0A9B-43CC-97A9-7E64303F62D8}"/>
              </a:ext>
            </a:extLst>
          </p:cNvPr>
          <p:cNvCxnSpPr>
            <a:cxnSpLocks/>
          </p:cNvCxnSpPr>
          <p:nvPr/>
        </p:nvCxnSpPr>
        <p:spPr>
          <a:xfrm flipV="1">
            <a:off x="1204190" y="1914179"/>
            <a:ext cx="4081913" cy="86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9166263-966F-42E3-BE7B-81202CEC3A21}"/>
              </a:ext>
            </a:extLst>
          </p:cNvPr>
          <p:cNvSpPr txBox="1"/>
          <p:nvPr/>
        </p:nvSpPr>
        <p:spPr>
          <a:xfrm>
            <a:off x="3324332" y="1931097"/>
            <a:ext cx="4865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cat</a:t>
            </a:r>
            <a:endParaRPr lang="zh-CN" altLang="en-US" sz="1000" dirty="0"/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7E94102-B98E-44E4-9551-EEF7EB3A5839}"/>
              </a:ext>
            </a:extLst>
          </p:cNvPr>
          <p:cNvCxnSpPr>
            <a:cxnSpLocks/>
          </p:cNvCxnSpPr>
          <p:nvPr/>
        </p:nvCxnSpPr>
        <p:spPr>
          <a:xfrm>
            <a:off x="3306332" y="1910312"/>
            <a:ext cx="8039" cy="343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5B069F07-5188-46CE-8DED-BB19C22BF966}"/>
              </a:ext>
            </a:extLst>
          </p:cNvPr>
          <p:cNvSpPr/>
          <p:nvPr/>
        </p:nvSpPr>
        <p:spPr>
          <a:xfrm>
            <a:off x="2889678" y="2254263"/>
            <a:ext cx="869308" cy="9832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ResNet</a:t>
            </a:r>
            <a:endParaRPr lang="zh-CN" altLang="en-US" sz="1600" dirty="0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CB1AA062-4040-4836-80CB-0999DB584853}"/>
              </a:ext>
            </a:extLst>
          </p:cNvPr>
          <p:cNvCxnSpPr>
            <a:cxnSpLocks/>
            <a:stCxn id="37" idx="2"/>
            <a:endCxn id="55" idx="0"/>
          </p:cNvCxnSpPr>
          <p:nvPr/>
        </p:nvCxnSpPr>
        <p:spPr>
          <a:xfrm>
            <a:off x="3324332" y="3237467"/>
            <a:ext cx="8388" cy="3652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E7D86F93-C7D3-4DF6-A2E7-EEFFEE2F89BB}"/>
              </a:ext>
            </a:extLst>
          </p:cNvPr>
          <p:cNvSpPr txBox="1"/>
          <p:nvPr/>
        </p:nvSpPr>
        <p:spPr>
          <a:xfrm>
            <a:off x="3416087" y="3241115"/>
            <a:ext cx="4865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cat</a:t>
            </a:r>
            <a:endParaRPr lang="zh-CN" altLang="en-US" sz="1000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347A7D3-F507-4FFE-A31D-44CCD1204FDF}"/>
              </a:ext>
            </a:extLst>
          </p:cNvPr>
          <p:cNvSpPr/>
          <p:nvPr/>
        </p:nvSpPr>
        <p:spPr>
          <a:xfrm>
            <a:off x="2946826" y="3602674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Linear</a:t>
            </a:r>
            <a:endParaRPr lang="zh-CN" altLang="en-US" sz="1200" dirty="0"/>
          </a:p>
        </p:txBody>
      </p: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A9B7B41E-AA79-46A9-9283-03BEA56D0234}"/>
              </a:ext>
            </a:extLst>
          </p:cNvPr>
          <p:cNvCxnSpPr>
            <a:cxnSpLocks/>
          </p:cNvCxnSpPr>
          <p:nvPr/>
        </p:nvCxnSpPr>
        <p:spPr>
          <a:xfrm>
            <a:off x="2503085" y="4263418"/>
            <a:ext cx="17365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498A1FC1-C7EE-4713-B3CD-6DEF5E6A37CB}"/>
              </a:ext>
            </a:extLst>
          </p:cNvPr>
          <p:cNvCxnSpPr>
            <a:cxnSpLocks/>
          </p:cNvCxnSpPr>
          <p:nvPr/>
        </p:nvCxnSpPr>
        <p:spPr>
          <a:xfrm flipH="1">
            <a:off x="3327651" y="3967045"/>
            <a:ext cx="2271" cy="31061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E6D43064-EBD6-417A-977F-7A1F2443A8C6}"/>
              </a:ext>
            </a:extLst>
          </p:cNvPr>
          <p:cNvCxnSpPr>
            <a:cxnSpLocks/>
          </p:cNvCxnSpPr>
          <p:nvPr/>
        </p:nvCxnSpPr>
        <p:spPr>
          <a:xfrm>
            <a:off x="2503085" y="4275127"/>
            <a:ext cx="8039" cy="343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62ED657C-9D73-433A-9D38-06F936A96FBD}"/>
              </a:ext>
            </a:extLst>
          </p:cNvPr>
          <p:cNvCxnSpPr>
            <a:cxnSpLocks/>
          </p:cNvCxnSpPr>
          <p:nvPr/>
        </p:nvCxnSpPr>
        <p:spPr>
          <a:xfrm>
            <a:off x="4239608" y="4278447"/>
            <a:ext cx="8039" cy="343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34AD7C37-9596-48D3-AA93-5CF88ED9E805}"/>
              </a:ext>
            </a:extLst>
          </p:cNvPr>
          <p:cNvSpPr txBox="1"/>
          <p:nvPr/>
        </p:nvSpPr>
        <p:spPr>
          <a:xfrm>
            <a:off x="152759" y="6354375"/>
            <a:ext cx="3159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TA</a:t>
            </a:r>
            <a:r>
              <a:rPr lang="zh-CN" altLang="en-US" sz="1200" dirty="0"/>
              <a:t>：</a:t>
            </a:r>
            <a:r>
              <a:rPr lang="en-US" altLang="zh-CN" sz="1200" dirty="0"/>
              <a:t>Sin(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φ</a:t>
            </a:r>
            <a:r>
              <a:rPr lang="en-US" altLang="zh-CN" sz="1200" dirty="0"/>
              <a:t>)</a:t>
            </a:r>
            <a:r>
              <a:rPr lang="zh-CN" altLang="en-US" sz="1200" dirty="0"/>
              <a:t>、</a:t>
            </a:r>
            <a:r>
              <a:rPr lang="en-US" altLang="zh-CN" sz="1200" dirty="0"/>
              <a:t>cos (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φ</a:t>
            </a:r>
            <a:r>
              <a:rPr lang="en-US" altLang="zh-CN" sz="1200" dirty="0"/>
              <a:t>)</a:t>
            </a:r>
            <a:r>
              <a:rPr lang="zh-CN" altLang="en-US" sz="1200" dirty="0"/>
              <a:t>、</a:t>
            </a:r>
            <a:r>
              <a:rPr lang="en-US" altLang="zh-CN" sz="1200" dirty="0"/>
              <a:t>sin</a:t>
            </a:r>
            <a:r>
              <a:rPr lang="zh-CN" altLang="en-US" sz="1200" dirty="0"/>
              <a:t>（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 ψ </a:t>
            </a:r>
            <a:r>
              <a:rPr lang="zh-CN" altLang="en-US" sz="1200" dirty="0"/>
              <a:t>）、</a:t>
            </a:r>
            <a:r>
              <a:rPr lang="en-US" altLang="zh-CN" sz="1200" dirty="0"/>
              <a:t>cos</a:t>
            </a:r>
            <a:r>
              <a:rPr lang="zh-CN" altLang="en-US" sz="1200" dirty="0"/>
              <a:t>（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 ψ </a:t>
            </a:r>
            <a:r>
              <a:rPr lang="zh-CN" altLang="en-US" sz="1200" dirty="0"/>
              <a:t>）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CD5BC2C0-D37B-422B-BA4F-3DAC699DEE08}"/>
              </a:ext>
            </a:extLst>
          </p:cNvPr>
          <p:cNvSpPr/>
          <p:nvPr/>
        </p:nvSpPr>
        <p:spPr>
          <a:xfrm>
            <a:off x="2125230" y="4601160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TA</a:t>
            </a:r>
            <a:endParaRPr lang="zh-CN" altLang="en-US" sz="1200" dirty="0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BAFD3337-1FFF-4D66-A863-34E64444710C}"/>
              </a:ext>
            </a:extLst>
          </p:cNvPr>
          <p:cNvSpPr/>
          <p:nvPr/>
        </p:nvSpPr>
        <p:spPr>
          <a:xfrm>
            <a:off x="3853714" y="4601160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ASA</a:t>
            </a:r>
            <a:endParaRPr lang="zh-CN" altLang="en-US" sz="1200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AADFD16-9BAF-49DA-B608-8E458525B717}"/>
              </a:ext>
            </a:extLst>
          </p:cNvPr>
          <p:cNvSpPr/>
          <p:nvPr/>
        </p:nvSpPr>
        <p:spPr>
          <a:xfrm>
            <a:off x="4898975" y="1387645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psfm</a:t>
            </a:r>
            <a:endParaRPr lang="zh-CN" altLang="en-US" dirty="0"/>
          </a:p>
        </p:txBody>
      </p:sp>
      <p:cxnSp>
        <p:nvCxnSpPr>
          <p:cNvPr id="69" name="直接连接符 68">
            <a:extLst>
              <a:ext uri="{FF2B5EF4-FFF2-40B4-BE49-F238E27FC236}">
                <a16:creationId xmlns:a16="http://schemas.microsoft.com/office/drawing/2014/main" id="{FEA90271-A228-4293-8DF7-4B4E3376677F}"/>
              </a:ext>
            </a:extLst>
          </p:cNvPr>
          <p:cNvCxnSpPr/>
          <p:nvPr/>
        </p:nvCxnSpPr>
        <p:spPr>
          <a:xfrm>
            <a:off x="5284869" y="1765150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矩形 69">
            <a:extLst>
              <a:ext uri="{FF2B5EF4-FFF2-40B4-BE49-F238E27FC236}">
                <a16:creationId xmlns:a16="http://schemas.microsoft.com/office/drawing/2014/main" id="{8C5BD4C0-9397-4662-859B-7356780FA1ED}"/>
              </a:ext>
            </a:extLst>
          </p:cNvPr>
          <p:cNvSpPr/>
          <p:nvPr/>
        </p:nvSpPr>
        <p:spPr>
          <a:xfrm>
            <a:off x="808477" y="1381477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pssm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ADC84745-EE1A-45D8-8DEB-4CCFD0F0509D}"/>
              </a:ext>
            </a:extLst>
          </p:cNvPr>
          <p:cNvCxnSpPr/>
          <p:nvPr/>
        </p:nvCxnSpPr>
        <p:spPr>
          <a:xfrm>
            <a:off x="1194371" y="1758982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4" name="矩形 73">
            <a:extLst>
              <a:ext uri="{FF2B5EF4-FFF2-40B4-BE49-F238E27FC236}">
                <a16:creationId xmlns:a16="http://schemas.microsoft.com/office/drawing/2014/main" id="{026BB416-7F2D-4C43-810B-7A7C48B19B93}"/>
              </a:ext>
            </a:extLst>
          </p:cNvPr>
          <p:cNvSpPr/>
          <p:nvPr/>
        </p:nvSpPr>
        <p:spPr>
          <a:xfrm>
            <a:off x="2920438" y="1377499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pp</a:t>
            </a:r>
            <a:endParaRPr lang="zh-CN" altLang="en-US" dirty="0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565DCF2F-F4DD-498B-AB14-9D477FEF7D79}"/>
              </a:ext>
            </a:extLst>
          </p:cNvPr>
          <p:cNvCxnSpPr/>
          <p:nvPr/>
        </p:nvCxnSpPr>
        <p:spPr>
          <a:xfrm>
            <a:off x="3306332" y="1755004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2" name="立方体 101">
            <a:extLst>
              <a:ext uri="{FF2B5EF4-FFF2-40B4-BE49-F238E27FC236}">
                <a16:creationId xmlns:a16="http://schemas.microsoft.com/office/drawing/2014/main" id="{506CDF18-71E8-4D0C-80F5-00D18163D6B0}"/>
              </a:ext>
            </a:extLst>
          </p:cNvPr>
          <p:cNvSpPr/>
          <p:nvPr/>
        </p:nvSpPr>
        <p:spPr>
          <a:xfrm>
            <a:off x="8260090" y="954524"/>
            <a:ext cx="1856601" cy="1036905"/>
          </a:xfrm>
          <a:prstGeom prst="cube">
            <a:avLst/>
          </a:prstGeom>
          <a:solidFill>
            <a:schemeClr val="accent1">
              <a:lumMod val="5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b="1" dirty="0" err="1"/>
              <a:t>resnet</a:t>
            </a:r>
            <a:endParaRPr lang="zh-CN" altLang="en-US" sz="2000" b="1" dirty="0"/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06815921-35F5-4CD8-BD91-B8330FF74D2D}"/>
              </a:ext>
            </a:extLst>
          </p:cNvPr>
          <p:cNvSpPr txBox="1"/>
          <p:nvPr/>
        </p:nvSpPr>
        <p:spPr>
          <a:xfrm>
            <a:off x="8426177" y="4345631"/>
            <a:ext cx="135239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/>
              <a:t>5 </a:t>
            </a:r>
            <a:r>
              <a:rPr lang="en-US" altLang="zh-CN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BasicBlocks</a:t>
            </a:r>
            <a:endParaRPr lang="zh-CN" altLang="en-US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07A1F524-8454-4489-A2E4-F57D33222AB1}"/>
              </a:ext>
            </a:extLst>
          </p:cNvPr>
          <p:cNvSpPr/>
          <p:nvPr/>
        </p:nvSpPr>
        <p:spPr>
          <a:xfrm>
            <a:off x="6905899" y="681846"/>
            <a:ext cx="4210419" cy="5111241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AEC95A6B-B868-45CC-9405-45A8028EA6C5}"/>
              </a:ext>
            </a:extLst>
          </p:cNvPr>
          <p:cNvSpPr/>
          <p:nvPr/>
        </p:nvSpPr>
        <p:spPr>
          <a:xfrm>
            <a:off x="7420350" y="2822798"/>
            <a:ext cx="719866" cy="20165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conv</a:t>
            </a:r>
            <a:endParaRPr lang="zh-CN" altLang="en-US" sz="1000" dirty="0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36CE71B-9468-4D0C-B827-423A15B367CD}"/>
              </a:ext>
            </a:extLst>
          </p:cNvPr>
          <p:cNvSpPr/>
          <p:nvPr/>
        </p:nvSpPr>
        <p:spPr>
          <a:xfrm>
            <a:off x="7420350" y="3416048"/>
            <a:ext cx="719866" cy="20165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bn</a:t>
            </a:r>
            <a:endParaRPr lang="zh-CN" altLang="en-US" sz="1000" dirty="0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FCB2E8C0-DC81-4072-A5F1-A855F81A0805}"/>
              </a:ext>
            </a:extLst>
          </p:cNvPr>
          <p:cNvSpPr/>
          <p:nvPr/>
        </p:nvSpPr>
        <p:spPr>
          <a:xfrm>
            <a:off x="7420350" y="3717919"/>
            <a:ext cx="719866" cy="20165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relu</a:t>
            </a:r>
            <a:endParaRPr lang="zh-CN" altLang="en-US" sz="1000" dirty="0"/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8BD161B0-79CF-4F3A-B0F6-EDE836B1D919}"/>
              </a:ext>
            </a:extLst>
          </p:cNvPr>
          <p:cNvSpPr/>
          <p:nvPr/>
        </p:nvSpPr>
        <p:spPr>
          <a:xfrm>
            <a:off x="7430195" y="4021360"/>
            <a:ext cx="719866" cy="20165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BasicBlock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7" name="直接箭头连接符 116">
            <a:extLst>
              <a:ext uri="{FF2B5EF4-FFF2-40B4-BE49-F238E27FC236}">
                <a16:creationId xmlns:a16="http://schemas.microsoft.com/office/drawing/2014/main" id="{810CE863-5085-4A54-8BCE-36C491A4CD3B}"/>
              </a:ext>
            </a:extLst>
          </p:cNvPr>
          <p:cNvCxnSpPr>
            <a:stCxn id="110" idx="2"/>
            <a:endCxn id="111" idx="0"/>
          </p:cNvCxnSpPr>
          <p:nvPr/>
        </p:nvCxnSpPr>
        <p:spPr>
          <a:xfrm>
            <a:off x="7780283" y="3617705"/>
            <a:ext cx="0" cy="100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直接箭头连接符 117">
            <a:extLst>
              <a:ext uri="{FF2B5EF4-FFF2-40B4-BE49-F238E27FC236}">
                <a16:creationId xmlns:a16="http://schemas.microsoft.com/office/drawing/2014/main" id="{E9BB33DD-1532-4F9F-A07B-37DABA1FB4E4}"/>
              </a:ext>
            </a:extLst>
          </p:cNvPr>
          <p:cNvCxnSpPr>
            <a:stCxn id="111" idx="2"/>
            <a:endCxn id="112" idx="0"/>
          </p:cNvCxnSpPr>
          <p:nvPr/>
        </p:nvCxnSpPr>
        <p:spPr>
          <a:xfrm>
            <a:off x="7780283" y="3919576"/>
            <a:ext cx="9845" cy="101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直接箭头连接符 121">
            <a:extLst>
              <a:ext uri="{FF2B5EF4-FFF2-40B4-BE49-F238E27FC236}">
                <a16:creationId xmlns:a16="http://schemas.microsoft.com/office/drawing/2014/main" id="{5F133D96-04FE-4FFC-BF06-1AE4849FC130}"/>
              </a:ext>
            </a:extLst>
          </p:cNvPr>
          <p:cNvCxnSpPr>
            <a:cxnSpLocks/>
          </p:cNvCxnSpPr>
          <p:nvPr/>
        </p:nvCxnSpPr>
        <p:spPr>
          <a:xfrm flipH="1">
            <a:off x="7801106" y="4854785"/>
            <a:ext cx="5087" cy="399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3" name="矩形 122">
            <a:extLst>
              <a:ext uri="{FF2B5EF4-FFF2-40B4-BE49-F238E27FC236}">
                <a16:creationId xmlns:a16="http://schemas.microsoft.com/office/drawing/2014/main" id="{9FBB8DE0-48BE-4D0B-8221-EC85F7F56B3C}"/>
              </a:ext>
            </a:extLst>
          </p:cNvPr>
          <p:cNvSpPr/>
          <p:nvPr/>
        </p:nvSpPr>
        <p:spPr>
          <a:xfrm>
            <a:off x="7430195" y="4652326"/>
            <a:ext cx="719866" cy="20165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BasicBlock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右大括号 124">
            <a:extLst>
              <a:ext uri="{FF2B5EF4-FFF2-40B4-BE49-F238E27FC236}">
                <a16:creationId xmlns:a16="http://schemas.microsoft.com/office/drawing/2014/main" id="{8574E439-7B86-4163-9BEA-8AF499A4A196}"/>
              </a:ext>
            </a:extLst>
          </p:cNvPr>
          <p:cNvSpPr/>
          <p:nvPr/>
        </p:nvSpPr>
        <p:spPr>
          <a:xfrm>
            <a:off x="8140216" y="3980505"/>
            <a:ext cx="213852" cy="90129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6" name="直接连接符 125">
            <a:extLst>
              <a:ext uri="{FF2B5EF4-FFF2-40B4-BE49-F238E27FC236}">
                <a16:creationId xmlns:a16="http://schemas.microsoft.com/office/drawing/2014/main" id="{029A889F-5F44-4EB9-B431-66E178306AC8}"/>
              </a:ext>
            </a:extLst>
          </p:cNvPr>
          <p:cNvCxnSpPr>
            <a:stCxn id="112" idx="2"/>
            <a:endCxn id="123" idx="0"/>
          </p:cNvCxnSpPr>
          <p:nvPr/>
        </p:nvCxnSpPr>
        <p:spPr>
          <a:xfrm>
            <a:off x="7790128" y="4223017"/>
            <a:ext cx="0" cy="42930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7" name="直接连接符 126">
            <a:extLst>
              <a:ext uri="{FF2B5EF4-FFF2-40B4-BE49-F238E27FC236}">
                <a16:creationId xmlns:a16="http://schemas.microsoft.com/office/drawing/2014/main" id="{3200B243-6FA1-425B-A9D7-48F867176A24}"/>
              </a:ext>
            </a:extLst>
          </p:cNvPr>
          <p:cNvCxnSpPr>
            <a:stCxn id="112" idx="1"/>
            <a:endCxn id="123" idx="1"/>
          </p:cNvCxnSpPr>
          <p:nvPr/>
        </p:nvCxnSpPr>
        <p:spPr>
          <a:xfrm>
            <a:off x="7430195" y="4122189"/>
            <a:ext cx="0" cy="63096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8" name="直接连接符 127">
            <a:extLst>
              <a:ext uri="{FF2B5EF4-FFF2-40B4-BE49-F238E27FC236}">
                <a16:creationId xmlns:a16="http://schemas.microsoft.com/office/drawing/2014/main" id="{9B8FB8DC-ABD7-44D8-8A5B-BD6FEF561868}"/>
              </a:ext>
            </a:extLst>
          </p:cNvPr>
          <p:cNvCxnSpPr>
            <a:stCxn id="112" idx="3"/>
            <a:endCxn id="123" idx="3"/>
          </p:cNvCxnSpPr>
          <p:nvPr/>
        </p:nvCxnSpPr>
        <p:spPr>
          <a:xfrm>
            <a:off x="8150061" y="4122189"/>
            <a:ext cx="0" cy="63096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9" name="矩形 128">
            <a:extLst>
              <a:ext uri="{FF2B5EF4-FFF2-40B4-BE49-F238E27FC236}">
                <a16:creationId xmlns:a16="http://schemas.microsoft.com/office/drawing/2014/main" id="{2C475412-F40B-4A1F-BB74-15D19B3A7200}"/>
              </a:ext>
            </a:extLst>
          </p:cNvPr>
          <p:cNvSpPr/>
          <p:nvPr/>
        </p:nvSpPr>
        <p:spPr>
          <a:xfrm>
            <a:off x="7564282" y="4961896"/>
            <a:ext cx="451691" cy="1257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b="1" dirty="0">
                <a:solidFill>
                  <a:schemeClr val="tx1"/>
                </a:solidFill>
              </a:rPr>
              <a:t>out</a:t>
            </a:r>
            <a:endParaRPr lang="zh-CN" altLang="en-US" sz="1000" b="1" dirty="0">
              <a:solidFill>
                <a:schemeClr val="tx1"/>
              </a:solidFill>
            </a:endParaRPr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12555144-1CF5-43C8-8559-35F1779C57AA}"/>
              </a:ext>
            </a:extLst>
          </p:cNvPr>
          <p:cNvSpPr/>
          <p:nvPr/>
        </p:nvSpPr>
        <p:spPr>
          <a:xfrm>
            <a:off x="7420350" y="3112433"/>
            <a:ext cx="719866" cy="20165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selayer</a:t>
            </a:r>
            <a:endParaRPr lang="zh-CN" altLang="en-US" sz="1000" dirty="0"/>
          </a:p>
        </p:txBody>
      </p:sp>
      <p:cxnSp>
        <p:nvCxnSpPr>
          <p:cNvPr id="131" name="直接箭头连接符 130">
            <a:extLst>
              <a:ext uri="{FF2B5EF4-FFF2-40B4-BE49-F238E27FC236}">
                <a16:creationId xmlns:a16="http://schemas.microsoft.com/office/drawing/2014/main" id="{E1682C53-5848-4EDD-8704-B5504F0652C9}"/>
              </a:ext>
            </a:extLst>
          </p:cNvPr>
          <p:cNvCxnSpPr>
            <a:stCxn id="109" idx="2"/>
            <a:endCxn id="130" idx="0"/>
          </p:cNvCxnSpPr>
          <p:nvPr/>
        </p:nvCxnSpPr>
        <p:spPr>
          <a:xfrm>
            <a:off x="7780283" y="3024455"/>
            <a:ext cx="0" cy="879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>
            <a:extLst>
              <a:ext uri="{FF2B5EF4-FFF2-40B4-BE49-F238E27FC236}">
                <a16:creationId xmlns:a16="http://schemas.microsoft.com/office/drawing/2014/main" id="{60F0D90D-EE14-463E-88FC-B5C603130E23}"/>
              </a:ext>
            </a:extLst>
          </p:cNvPr>
          <p:cNvCxnSpPr>
            <a:stCxn id="130" idx="2"/>
            <a:endCxn id="110" idx="0"/>
          </p:cNvCxnSpPr>
          <p:nvPr/>
        </p:nvCxnSpPr>
        <p:spPr>
          <a:xfrm>
            <a:off x="7780283" y="3314090"/>
            <a:ext cx="0" cy="1019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箭头连接符 132">
            <a:extLst>
              <a:ext uri="{FF2B5EF4-FFF2-40B4-BE49-F238E27FC236}">
                <a16:creationId xmlns:a16="http://schemas.microsoft.com/office/drawing/2014/main" id="{0AE6772C-4E9D-452D-B3F8-8A2B95294E86}"/>
              </a:ext>
            </a:extLst>
          </p:cNvPr>
          <p:cNvCxnSpPr>
            <a:endCxn id="109" idx="0"/>
          </p:cNvCxnSpPr>
          <p:nvPr/>
        </p:nvCxnSpPr>
        <p:spPr>
          <a:xfrm>
            <a:off x="7780283" y="2359405"/>
            <a:ext cx="0" cy="4633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矩形 133">
            <a:extLst>
              <a:ext uri="{FF2B5EF4-FFF2-40B4-BE49-F238E27FC236}">
                <a16:creationId xmlns:a16="http://schemas.microsoft.com/office/drawing/2014/main" id="{E0BAAD5B-2C17-4834-A850-3D32D58520AF}"/>
              </a:ext>
            </a:extLst>
          </p:cNvPr>
          <p:cNvSpPr/>
          <p:nvPr/>
        </p:nvSpPr>
        <p:spPr>
          <a:xfrm>
            <a:off x="7386918" y="2445600"/>
            <a:ext cx="821349" cy="20973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input</a:t>
            </a:r>
            <a:endParaRPr lang="zh-CN" altLang="en-US" sz="1000" dirty="0"/>
          </a:p>
        </p:txBody>
      </p:sp>
      <p:grpSp>
        <p:nvGrpSpPr>
          <p:cNvPr id="135" name="组合 134">
            <a:extLst>
              <a:ext uri="{FF2B5EF4-FFF2-40B4-BE49-F238E27FC236}">
                <a16:creationId xmlns:a16="http://schemas.microsoft.com/office/drawing/2014/main" id="{56215ADE-535C-4D2D-9DF8-FF7AA4F8FE47}"/>
              </a:ext>
            </a:extLst>
          </p:cNvPr>
          <p:cNvGrpSpPr/>
          <p:nvPr/>
        </p:nvGrpSpPr>
        <p:grpSpPr>
          <a:xfrm>
            <a:off x="9176220" y="3085804"/>
            <a:ext cx="1459995" cy="2189191"/>
            <a:chOff x="7493955" y="2614974"/>
            <a:chExt cx="1459995" cy="2189191"/>
          </a:xfrm>
        </p:grpSpPr>
        <p:sp>
          <p:nvSpPr>
            <p:cNvPr id="136" name="矩形 135">
              <a:extLst>
                <a:ext uri="{FF2B5EF4-FFF2-40B4-BE49-F238E27FC236}">
                  <a16:creationId xmlns:a16="http://schemas.microsoft.com/office/drawing/2014/main" id="{689192E7-4EC0-4E63-9AE1-ABB3DB8E166C}"/>
                </a:ext>
              </a:extLst>
            </p:cNvPr>
            <p:cNvSpPr/>
            <p:nvPr/>
          </p:nvSpPr>
          <p:spPr>
            <a:xfrm>
              <a:off x="7711599" y="3036491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conv</a:t>
              </a:r>
              <a:endParaRPr lang="zh-CN" altLang="en-US" sz="800" dirty="0"/>
            </a:p>
          </p:txBody>
        </p:sp>
        <p:sp>
          <p:nvSpPr>
            <p:cNvPr id="137" name="矩形 136">
              <a:extLst>
                <a:ext uri="{FF2B5EF4-FFF2-40B4-BE49-F238E27FC236}">
                  <a16:creationId xmlns:a16="http://schemas.microsoft.com/office/drawing/2014/main" id="{DC98C0F9-1F30-48D9-93E4-85A2CD1A1B59}"/>
                </a:ext>
              </a:extLst>
            </p:cNvPr>
            <p:cNvSpPr/>
            <p:nvPr/>
          </p:nvSpPr>
          <p:spPr>
            <a:xfrm>
              <a:off x="7711600" y="3286749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bn</a:t>
              </a:r>
              <a:endParaRPr lang="zh-CN" altLang="en-US" sz="800" dirty="0"/>
            </a:p>
          </p:txBody>
        </p:sp>
        <p:sp>
          <p:nvSpPr>
            <p:cNvPr id="142" name="矩形 141">
              <a:extLst>
                <a:ext uri="{FF2B5EF4-FFF2-40B4-BE49-F238E27FC236}">
                  <a16:creationId xmlns:a16="http://schemas.microsoft.com/office/drawing/2014/main" id="{34FD5B30-5D44-4418-BF79-D989683B1F8C}"/>
                </a:ext>
              </a:extLst>
            </p:cNvPr>
            <p:cNvSpPr/>
            <p:nvPr/>
          </p:nvSpPr>
          <p:spPr>
            <a:xfrm>
              <a:off x="7711599" y="3532963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relu</a:t>
              </a:r>
              <a:endParaRPr lang="zh-CN" altLang="en-US" sz="800" dirty="0"/>
            </a:p>
          </p:txBody>
        </p:sp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9A22478E-90C3-486A-821F-A7B8CA7FAE17}"/>
                </a:ext>
              </a:extLst>
            </p:cNvPr>
            <p:cNvSpPr/>
            <p:nvPr/>
          </p:nvSpPr>
          <p:spPr>
            <a:xfrm>
              <a:off x="7711599" y="3783221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conv</a:t>
              </a:r>
              <a:endParaRPr lang="zh-CN" altLang="en-US" sz="800" dirty="0"/>
            </a:p>
          </p:txBody>
        </p:sp>
        <p:sp>
          <p:nvSpPr>
            <p:cNvPr id="159" name="矩形 158">
              <a:extLst>
                <a:ext uri="{FF2B5EF4-FFF2-40B4-BE49-F238E27FC236}">
                  <a16:creationId xmlns:a16="http://schemas.microsoft.com/office/drawing/2014/main" id="{5682D683-8BED-4C9B-B8B8-9CFF73B378A4}"/>
                </a:ext>
              </a:extLst>
            </p:cNvPr>
            <p:cNvSpPr/>
            <p:nvPr/>
          </p:nvSpPr>
          <p:spPr>
            <a:xfrm>
              <a:off x="7711599" y="4039226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bn</a:t>
              </a:r>
              <a:endParaRPr lang="zh-CN" altLang="en-US" sz="800" dirty="0"/>
            </a:p>
          </p:txBody>
        </p:sp>
        <p:cxnSp>
          <p:nvCxnSpPr>
            <p:cNvPr id="160" name="直接箭头连接符 159">
              <a:extLst>
                <a:ext uri="{FF2B5EF4-FFF2-40B4-BE49-F238E27FC236}">
                  <a16:creationId xmlns:a16="http://schemas.microsoft.com/office/drawing/2014/main" id="{D942851D-B0B5-482A-BE33-A74AB964CE00}"/>
                </a:ext>
              </a:extLst>
            </p:cNvPr>
            <p:cNvCxnSpPr>
              <a:stCxn id="136" idx="2"/>
              <a:endCxn id="137" idx="0"/>
            </p:cNvCxnSpPr>
            <p:nvPr/>
          </p:nvCxnSpPr>
          <p:spPr>
            <a:xfrm>
              <a:off x="7959655" y="3176326"/>
              <a:ext cx="1" cy="1104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箭头连接符 160">
              <a:extLst>
                <a:ext uri="{FF2B5EF4-FFF2-40B4-BE49-F238E27FC236}">
                  <a16:creationId xmlns:a16="http://schemas.microsoft.com/office/drawing/2014/main" id="{550E2FA6-6401-48C7-B5FA-A338EBB33919}"/>
                </a:ext>
              </a:extLst>
            </p:cNvPr>
            <p:cNvCxnSpPr>
              <a:stCxn id="137" idx="2"/>
              <a:endCxn id="142" idx="0"/>
            </p:cNvCxnSpPr>
            <p:nvPr/>
          </p:nvCxnSpPr>
          <p:spPr>
            <a:xfrm flipH="1">
              <a:off x="7959655" y="3426584"/>
              <a:ext cx="1" cy="1063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箭头连接符 161">
              <a:extLst>
                <a:ext uri="{FF2B5EF4-FFF2-40B4-BE49-F238E27FC236}">
                  <a16:creationId xmlns:a16="http://schemas.microsoft.com/office/drawing/2014/main" id="{18ED5DED-D9AE-4749-A433-F55667FAFFC2}"/>
                </a:ext>
              </a:extLst>
            </p:cNvPr>
            <p:cNvCxnSpPr>
              <a:stCxn id="142" idx="2"/>
              <a:endCxn id="158" idx="0"/>
            </p:cNvCxnSpPr>
            <p:nvPr/>
          </p:nvCxnSpPr>
          <p:spPr>
            <a:xfrm>
              <a:off x="7959655" y="3672798"/>
              <a:ext cx="0" cy="1104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箭头连接符 162">
              <a:extLst>
                <a:ext uri="{FF2B5EF4-FFF2-40B4-BE49-F238E27FC236}">
                  <a16:creationId xmlns:a16="http://schemas.microsoft.com/office/drawing/2014/main" id="{05239307-66BA-48E2-B39E-1ED93BC15214}"/>
                </a:ext>
              </a:extLst>
            </p:cNvPr>
            <p:cNvCxnSpPr>
              <a:stCxn id="158" idx="2"/>
              <a:endCxn id="159" idx="0"/>
            </p:cNvCxnSpPr>
            <p:nvPr/>
          </p:nvCxnSpPr>
          <p:spPr>
            <a:xfrm>
              <a:off x="7959655" y="3923056"/>
              <a:ext cx="0" cy="11617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矩形 163">
              <a:extLst>
                <a:ext uri="{FF2B5EF4-FFF2-40B4-BE49-F238E27FC236}">
                  <a16:creationId xmlns:a16="http://schemas.microsoft.com/office/drawing/2014/main" id="{33369830-ABD8-44FA-A964-8ECADAF515EE}"/>
                </a:ext>
              </a:extLst>
            </p:cNvPr>
            <p:cNvSpPr/>
            <p:nvPr/>
          </p:nvSpPr>
          <p:spPr>
            <a:xfrm>
              <a:off x="7711599" y="4399753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relu</a:t>
              </a:r>
              <a:endParaRPr lang="zh-CN" altLang="en-US" sz="800" dirty="0"/>
            </a:p>
          </p:txBody>
        </p:sp>
        <p:cxnSp>
          <p:nvCxnSpPr>
            <p:cNvPr id="165" name="直接箭头连接符 164">
              <a:extLst>
                <a:ext uri="{FF2B5EF4-FFF2-40B4-BE49-F238E27FC236}">
                  <a16:creationId xmlns:a16="http://schemas.microsoft.com/office/drawing/2014/main" id="{6A7B6A50-4403-4A65-B211-D4AECCB6EBC9}"/>
                </a:ext>
              </a:extLst>
            </p:cNvPr>
            <p:cNvCxnSpPr>
              <a:stCxn id="159" idx="2"/>
              <a:endCxn id="164" idx="0"/>
            </p:cNvCxnSpPr>
            <p:nvPr/>
          </p:nvCxnSpPr>
          <p:spPr>
            <a:xfrm>
              <a:off x="7959655" y="4179061"/>
              <a:ext cx="0" cy="2206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箭头连接符 165">
              <a:extLst>
                <a:ext uri="{FF2B5EF4-FFF2-40B4-BE49-F238E27FC236}">
                  <a16:creationId xmlns:a16="http://schemas.microsoft.com/office/drawing/2014/main" id="{D1943314-FD24-480D-98E5-FF777E21FDC9}"/>
                </a:ext>
              </a:extLst>
            </p:cNvPr>
            <p:cNvCxnSpPr>
              <a:stCxn id="164" idx="2"/>
            </p:cNvCxnSpPr>
            <p:nvPr/>
          </p:nvCxnSpPr>
          <p:spPr>
            <a:xfrm flipH="1">
              <a:off x="7959654" y="4539588"/>
              <a:ext cx="1" cy="21170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箭头连接符 166">
              <a:extLst>
                <a:ext uri="{FF2B5EF4-FFF2-40B4-BE49-F238E27FC236}">
                  <a16:creationId xmlns:a16="http://schemas.microsoft.com/office/drawing/2014/main" id="{51E4ACDD-5C07-44F7-B03F-C469C137761E}"/>
                </a:ext>
              </a:extLst>
            </p:cNvPr>
            <p:cNvCxnSpPr>
              <a:endCxn id="136" idx="0"/>
            </p:cNvCxnSpPr>
            <p:nvPr/>
          </p:nvCxnSpPr>
          <p:spPr>
            <a:xfrm>
              <a:off x="7959654" y="2814918"/>
              <a:ext cx="1" cy="22157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id="{28801A53-3CD7-44A0-9B38-5003DF132CAA}"/>
                </a:ext>
              </a:extLst>
            </p:cNvPr>
            <p:cNvSpPr/>
            <p:nvPr/>
          </p:nvSpPr>
          <p:spPr>
            <a:xfrm>
              <a:off x="8288328" y="3461735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conv</a:t>
              </a:r>
              <a:endParaRPr lang="zh-CN" altLang="en-US" sz="800" dirty="0"/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id="{28904965-0EA2-4B3F-AA75-8D7CB7FAA12F}"/>
                </a:ext>
              </a:extLst>
            </p:cNvPr>
            <p:cNvSpPr/>
            <p:nvPr/>
          </p:nvSpPr>
          <p:spPr>
            <a:xfrm>
              <a:off x="8288328" y="3764859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bn</a:t>
              </a:r>
              <a:endParaRPr lang="zh-CN" altLang="en-US" sz="800" dirty="0"/>
            </a:p>
          </p:txBody>
        </p:sp>
        <p:cxnSp>
          <p:nvCxnSpPr>
            <p:cNvPr id="170" name="肘形连接符 1061">
              <a:extLst>
                <a:ext uri="{FF2B5EF4-FFF2-40B4-BE49-F238E27FC236}">
                  <a16:creationId xmlns:a16="http://schemas.microsoft.com/office/drawing/2014/main" id="{AEB0A0AD-2952-4013-B9D7-A2B5DE7D6D1B}"/>
                </a:ext>
              </a:extLst>
            </p:cNvPr>
            <p:cNvCxnSpPr>
              <a:endCxn id="168" idx="0"/>
            </p:cNvCxnSpPr>
            <p:nvPr/>
          </p:nvCxnSpPr>
          <p:spPr>
            <a:xfrm>
              <a:off x="7959654" y="2908851"/>
              <a:ext cx="576730" cy="552884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箭头连接符 170">
              <a:extLst>
                <a:ext uri="{FF2B5EF4-FFF2-40B4-BE49-F238E27FC236}">
                  <a16:creationId xmlns:a16="http://schemas.microsoft.com/office/drawing/2014/main" id="{36EC6CC1-1F5D-431D-9C33-E74CE56A7008}"/>
                </a:ext>
              </a:extLst>
            </p:cNvPr>
            <p:cNvCxnSpPr>
              <a:stCxn id="168" idx="2"/>
              <a:endCxn id="169" idx="0"/>
            </p:cNvCxnSpPr>
            <p:nvPr/>
          </p:nvCxnSpPr>
          <p:spPr>
            <a:xfrm>
              <a:off x="8536384" y="3601570"/>
              <a:ext cx="0" cy="16328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肘形连接符 1063">
              <a:extLst>
                <a:ext uri="{FF2B5EF4-FFF2-40B4-BE49-F238E27FC236}">
                  <a16:creationId xmlns:a16="http://schemas.microsoft.com/office/drawing/2014/main" id="{E333E9DE-F469-4B67-A429-9226441A5734}"/>
                </a:ext>
              </a:extLst>
            </p:cNvPr>
            <p:cNvCxnSpPr>
              <a:stCxn id="169" idx="2"/>
            </p:cNvCxnSpPr>
            <p:nvPr/>
          </p:nvCxnSpPr>
          <p:spPr>
            <a:xfrm rot="5400000">
              <a:off x="8068130" y="3796218"/>
              <a:ext cx="359778" cy="576730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文本框 172">
              <a:extLst>
                <a:ext uri="{FF2B5EF4-FFF2-40B4-BE49-F238E27FC236}">
                  <a16:creationId xmlns:a16="http://schemas.microsoft.com/office/drawing/2014/main" id="{E853A178-6C8F-4A78-AE4E-6B807FBABB96}"/>
                </a:ext>
              </a:extLst>
            </p:cNvPr>
            <p:cNvSpPr txBox="1"/>
            <p:nvPr/>
          </p:nvSpPr>
          <p:spPr>
            <a:xfrm>
              <a:off x="7840562" y="4143748"/>
              <a:ext cx="947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/>
                <a:t>+</a:t>
              </a:r>
              <a:endParaRPr lang="zh-CN" altLang="en-US" sz="800" dirty="0"/>
            </a:p>
          </p:txBody>
        </p:sp>
        <p:sp>
          <p:nvSpPr>
            <p:cNvPr id="174" name="矩形 173">
              <a:extLst>
                <a:ext uri="{FF2B5EF4-FFF2-40B4-BE49-F238E27FC236}">
                  <a16:creationId xmlns:a16="http://schemas.microsoft.com/office/drawing/2014/main" id="{D5646023-AA2E-44FC-87A9-EEAE7B1C671B}"/>
                </a:ext>
              </a:extLst>
            </p:cNvPr>
            <p:cNvSpPr/>
            <p:nvPr/>
          </p:nvSpPr>
          <p:spPr>
            <a:xfrm>
              <a:off x="7493955" y="2651852"/>
              <a:ext cx="1361038" cy="21523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文本框 174">
              <a:extLst>
                <a:ext uri="{FF2B5EF4-FFF2-40B4-BE49-F238E27FC236}">
                  <a16:creationId xmlns:a16="http://schemas.microsoft.com/office/drawing/2014/main" id="{00FEE2D4-A892-4D79-A272-3DD444C940BF}"/>
                </a:ext>
              </a:extLst>
            </p:cNvPr>
            <p:cNvSpPr txBox="1"/>
            <p:nvPr/>
          </p:nvSpPr>
          <p:spPr>
            <a:xfrm>
              <a:off x="7840562" y="2614974"/>
              <a:ext cx="111338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b="1" dirty="0"/>
                <a:t>BasicBlock</a:t>
              </a:r>
              <a:endParaRPr lang="zh-CN" altLang="en-US" sz="800" b="1" dirty="0"/>
            </a:p>
          </p:txBody>
        </p:sp>
      </p:grpSp>
      <p:cxnSp>
        <p:nvCxnSpPr>
          <p:cNvPr id="176" name="直接连接符 175">
            <a:extLst>
              <a:ext uri="{FF2B5EF4-FFF2-40B4-BE49-F238E27FC236}">
                <a16:creationId xmlns:a16="http://schemas.microsoft.com/office/drawing/2014/main" id="{00A025AB-4E4E-4B55-A30E-47CB4F1C899A}"/>
              </a:ext>
            </a:extLst>
          </p:cNvPr>
          <p:cNvCxnSpPr/>
          <p:nvPr/>
        </p:nvCxnSpPr>
        <p:spPr>
          <a:xfrm>
            <a:off x="6905899" y="2294554"/>
            <a:ext cx="4210419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7" name="矩形 176">
            <a:extLst>
              <a:ext uri="{FF2B5EF4-FFF2-40B4-BE49-F238E27FC236}">
                <a16:creationId xmlns:a16="http://schemas.microsoft.com/office/drawing/2014/main" id="{3B5801B3-A539-4C04-A385-2866351CD27F}"/>
              </a:ext>
            </a:extLst>
          </p:cNvPr>
          <p:cNvSpPr/>
          <p:nvPr/>
        </p:nvSpPr>
        <p:spPr>
          <a:xfrm>
            <a:off x="7446260" y="5254708"/>
            <a:ext cx="719866" cy="1257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b="1" dirty="0">
                <a:solidFill>
                  <a:schemeClr val="tx1"/>
                </a:solidFill>
              </a:rPr>
              <a:t>(1,L,384)</a:t>
            </a:r>
            <a:endParaRPr lang="zh-CN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498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427031-4647-4980-957A-B9A3E92C0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9E71C9EE-72F6-4BFA-B773-1FF6658FB1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6788222"/>
              </p:ext>
            </p:extLst>
          </p:nvPr>
        </p:nvGraphicFramePr>
        <p:xfrm>
          <a:off x="838200" y="2572245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winsize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19.49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29.71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15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19.55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30.27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19.15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29.45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18.85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E918A41D-1C2D-4BB6-A842-DA29AB4915A4}"/>
              </a:ext>
            </a:extLst>
          </p:cNvPr>
          <p:cNvSpPr txBox="1"/>
          <p:nvPr/>
        </p:nvSpPr>
        <p:spPr>
          <a:xfrm>
            <a:off x="1166070" y="1690688"/>
            <a:ext cx="4177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>
                <a:solidFill>
                  <a:schemeClr val="tx1"/>
                </a:solidFill>
              </a:rPr>
              <a:t>ResNet+BiLSTM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51426F88-6A0C-44E7-B137-E673226D86ED}"/>
              </a:ext>
            </a:extLst>
          </p:cNvPr>
          <p:cNvSpPr txBox="1">
            <a:spLocks/>
          </p:cNvSpPr>
          <p:nvPr/>
        </p:nvSpPr>
        <p:spPr>
          <a:xfrm>
            <a:off x="6342018" y="780249"/>
            <a:ext cx="4343400" cy="153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Epoch = 20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 err="1"/>
              <a:t>Batchsize</a:t>
            </a:r>
            <a:r>
              <a:rPr lang="en-US" altLang="zh-CN" dirty="0"/>
              <a:t> = 1000(</a:t>
            </a:r>
            <a:r>
              <a:rPr lang="zh-CN" altLang="en-US" dirty="0"/>
              <a:t>残基数</a:t>
            </a:r>
            <a:r>
              <a:rPr lang="en-US" altLang="zh-CN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 err="1"/>
              <a:t>Samplenum</a:t>
            </a:r>
            <a:r>
              <a:rPr lang="en-US" altLang="zh-CN" dirty="0"/>
              <a:t> = 2000</a:t>
            </a:r>
          </a:p>
        </p:txBody>
      </p:sp>
    </p:spTree>
    <p:extLst>
      <p:ext uri="{BB962C8B-B14F-4D97-AF65-F5344CB8AC3E}">
        <p14:creationId xmlns:p14="http://schemas.microsoft.com/office/powerpoint/2010/main" val="3483372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427031-4647-4980-957A-B9A3E92C0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实验结果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9E71C9EE-72F6-4BFA-B773-1FF6658FB1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4190449"/>
              </p:ext>
            </p:extLst>
          </p:nvPr>
        </p:nvGraphicFramePr>
        <p:xfrm>
          <a:off x="838200" y="2572245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winsize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17.50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25.49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E918A41D-1C2D-4BB6-A842-DA29AB4915A4}"/>
              </a:ext>
            </a:extLst>
          </p:cNvPr>
          <p:cNvSpPr txBox="1"/>
          <p:nvPr/>
        </p:nvSpPr>
        <p:spPr>
          <a:xfrm>
            <a:off x="1166070" y="1690688"/>
            <a:ext cx="4177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chemeClr val="tx1"/>
                </a:solidFill>
              </a:rPr>
              <a:t>ResNet(PLUS)+</a:t>
            </a:r>
            <a:r>
              <a:rPr lang="en-US" altLang="zh-CN" dirty="0" err="1">
                <a:solidFill>
                  <a:schemeClr val="tx1"/>
                </a:solidFill>
              </a:rPr>
              <a:t>BiLSTM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BFF13673-660B-449E-860F-8AB4370CD249}"/>
              </a:ext>
            </a:extLst>
          </p:cNvPr>
          <p:cNvSpPr txBox="1">
            <a:spLocks/>
          </p:cNvSpPr>
          <p:nvPr/>
        </p:nvSpPr>
        <p:spPr>
          <a:xfrm>
            <a:off x="6342018" y="780249"/>
            <a:ext cx="4343400" cy="153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Epoch = 20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 err="1"/>
              <a:t>Batchsize</a:t>
            </a:r>
            <a:r>
              <a:rPr lang="en-US" altLang="zh-CN" dirty="0"/>
              <a:t> = 1000(</a:t>
            </a:r>
            <a:r>
              <a:rPr lang="zh-CN" altLang="en-US" dirty="0"/>
              <a:t>残基数</a:t>
            </a:r>
            <a:r>
              <a:rPr lang="en-US" altLang="zh-CN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 err="1"/>
              <a:t>Samplenum</a:t>
            </a:r>
            <a:r>
              <a:rPr lang="en-US" altLang="zh-CN" dirty="0"/>
              <a:t> = 10024</a:t>
            </a:r>
            <a:r>
              <a:rPr lang="zh-CN" altLang="en-US" dirty="0"/>
              <a:t>（</a:t>
            </a:r>
            <a:r>
              <a:rPr lang="en-US" altLang="zh-CN" dirty="0"/>
              <a:t>all</a:t>
            </a:r>
            <a:r>
              <a:rPr lang="zh-CN" altLang="en-US" dirty="0"/>
              <a:t>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07844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F65CA-334E-4563-B65D-673ECBCDE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03" y="396802"/>
            <a:ext cx="4953000" cy="1325563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现在模型（加入</a:t>
            </a:r>
            <a:r>
              <a:rPr lang="en-US" altLang="zh-CN" sz="2800" dirty="0" err="1"/>
              <a:t>trRosetta</a:t>
            </a:r>
            <a:r>
              <a:rPr lang="zh-CN" altLang="en-US" sz="2800" dirty="0"/>
              <a:t>）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87FB4CE-A51E-4821-A6BA-0EFDE08FC821}"/>
              </a:ext>
            </a:extLst>
          </p:cNvPr>
          <p:cNvSpPr/>
          <p:nvPr/>
        </p:nvSpPr>
        <p:spPr>
          <a:xfrm>
            <a:off x="2795336" y="1660067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hhm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62E4770-880F-4B8D-BF30-B18BC9C69AC8}"/>
              </a:ext>
            </a:extLst>
          </p:cNvPr>
          <p:cNvSpPr/>
          <p:nvPr/>
        </p:nvSpPr>
        <p:spPr>
          <a:xfrm>
            <a:off x="4864757" y="1656089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pc</a:t>
            </a:r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674B2E7-B2D3-448E-9193-A6C4155B7CA0}"/>
              </a:ext>
            </a:extLst>
          </p:cNvPr>
          <p:cNvCxnSpPr>
            <a:stCxn id="5" idx="2"/>
          </p:cNvCxnSpPr>
          <p:nvPr/>
        </p:nvCxnSpPr>
        <p:spPr>
          <a:xfrm>
            <a:off x="3181230" y="2037572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1D06137-284B-44D5-9189-E61E7BB04F32}"/>
              </a:ext>
            </a:extLst>
          </p:cNvPr>
          <p:cNvCxnSpPr/>
          <p:nvPr/>
        </p:nvCxnSpPr>
        <p:spPr>
          <a:xfrm>
            <a:off x="5250651" y="2033594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6F89B09B-0A9B-43CC-97A9-7E64303F62D8}"/>
              </a:ext>
            </a:extLst>
          </p:cNvPr>
          <p:cNvCxnSpPr>
            <a:cxnSpLocks/>
          </p:cNvCxnSpPr>
          <p:nvPr/>
        </p:nvCxnSpPr>
        <p:spPr>
          <a:xfrm flipV="1">
            <a:off x="2157932" y="2192769"/>
            <a:ext cx="4081913" cy="86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9166263-966F-42E3-BE7B-81202CEC3A21}"/>
              </a:ext>
            </a:extLst>
          </p:cNvPr>
          <p:cNvSpPr txBox="1"/>
          <p:nvPr/>
        </p:nvSpPr>
        <p:spPr>
          <a:xfrm>
            <a:off x="4278074" y="2209687"/>
            <a:ext cx="4865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cat</a:t>
            </a:r>
            <a:endParaRPr lang="zh-CN" altLang="en-US" sz="1000" dirty="0"/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7E94102-B98E-44E4-9551-EEF7EB3A5839}"/>
              </a:ext>
            </a:extLst>
          </p:cNvPr>
          <p:cNvCxnSpPr>
            <a:cxnSpLocks/>
          </p:cNvCxnSpPr>
          <p:nvPr/>
        </p:nvCxnSpPr>
        <p:spPr>
          <a:xfrm>
            <a:off x="4260074" y="2188902"/>
            <a:ext cx="8039" cy="3439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5B069F07-5188-46CE-8DED-BB19C22BF966}"/>
              </a:ext>
            </a:extLst>
          </p:cNvPr>
          <p:cNvSpPr/>
          <p:nvPr/>
        </p:nvSpPr>
        <p:spPr>
          <a:xfrm>
            <a:off x="3843420" y="2532853"/>
            <a:ext cx="869308" cy="5645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ResNet</a:t>
            </a:r>
            <a:endParaRPr lang="zh-CN" altLang="en-US" sz="1600" b="1" dirty="0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CB1AA062-4040-4836-80CB-0999DB584853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4278074" y="3798668"/>
            <a:ext cx="0" cy="1849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E7D86F93-C7D3-4DF6-A2E7-EEFFEE2F89BB}"/>
              </a:ext>
            </a:extLst>
          </p:cNvPr>
          <p:cNvSpPr txBox="1"/>
          <p:nvPr/>
        </p:nvSpPr>
        <p:spPr>
          <a:xfrm>
            <a:off x="4369829" y="3519705"/>
            <a:ext cx="4865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cat</a:t>
            </a:r>
            <a:endParaRPr lang="zh-CN" altLang="en-US" sz="1000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347A7D3-F507-4FFE-A31D-44CCD1204FDF}"/>
              </a:ext>
            </a:extLst>
          </p:cNvPr>
          <p:cNvSpPr/>
          <p:nvPr/>
        </p:nvSpPr>
        <p:spPr>
          <a:xfrm>
            <a:off x="3892180" y="3983617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 err="1"/>
              <a:t>BiLSTM</a:t>
            </a:r>
            <a:endParaRPr lang="zh-CN" altLang="en-US" sz="1200" b="1" dirty="0"/>
          </a:p>
        </p:txBody>
      </p: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E6D43064-EBD6-417A-977F-7A1F2443A8C6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4278074" y="4361122"/>
            <a:ext cx="14300" cy="4754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34AD7C37-9596-48D3-AA93-5CF88ED9E805}"/>
              </a:ext>
            </a:extLst>
          </p:cNvPr>
          <p:cNvSpPr txBox="1"/>
          <p:nvPr/>
        </p:nvSpPr>
        <p:spPr>
          <a:xfrm>
            <a:off x="152759" y="6354375"/>
            <a:ext cx="3159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TA</a:t>
            </a:r>
            <a:r>
              <a:rPr lang="zh-CN" altLang="en-US" sz="1200" dirty="0"/>
              <a:t>：</a:t>
            </a:r>
            <a:r>
              <a:rPr lang="en-US" altLang="zh-CN" sz="1200" dirty="0"/>
              <a:t>Sin(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φ</a:t>
            </a:r>
            <a:r>
              <a:rPr lang="en-US" altLang="zh-CN" sz="1200" dirty="0"/>
              <a:t>)</a:t>
            </a:r>
            <a:r>
              <a:rPr lang="zh-CN" altLang="en-US" sz="1200" dirty="0"/>
              <a:t>、</a:t>
            </a:r>
            <a:r>
              <a:rPr lang="en-US" altLang="zh-CN" sz="1200" dirty="0"/>
              <a:t>cos (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φ</a:t>
            </a:r>
            <a:r>
              <a:rPr lang="en-US" altLang="zh-CN" sz="1200" dirty="0"/>
              <a:t>)</a:t>
            </a:r>
            <a:r>
              <a:rPr lang="zh-CN" altLang="en-US" sz="1200" dirty="0"/>
              <a:t>、</a:t>
            </a:r>
            <a:r>
              <a:rPr lang="en-US" altLang="zh-CN" sz="1200" dirty="0"/>
              <a:t>sin</a:t>
            </a:r>
            <a:r>
              <a:rPr lang="zh-CN" altLang="en-US" sz="1200" dirty="0"/>
              <a:t>（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 ψ </a:t>
            </a:r>
            <a:r>
              <a:rPr lang="zh-CN" altLang="en-US" sz="1200" dirty="0"/>
              <a:t>）、</a:t>
            </a:r>
            <a:r>
              <a:rPr lang="en-US" altLang="zh-CN" sz="1200" dirty="0"/>
              <a:t>cos</a:t>
            </a:r>
            <a:r>
              <a:rPr lang="zh-CN" altLang="en-US" sz="1200" dirty="0"/>
              <a:t>（</a:t>
            </a:r>
            <a:r>
              <a:rPr lang="el-GR" altLang="zh-CN" sz="1200" b="0" i="0" dirty="0">
                <a:solidFill>
                  <a:srgbClr val="333333"/>
                </a:solidFill>
                <a:effectLst/>
                <a:latin typeface="Helvetica Neue"/>
              </a:rPr>
              <a:t> ψ </a:t>
            </a:r>
            <a:r>
              <a:rPr lang="zh-CN" altLang="en-US" sz="1200" dirty="0"/>
              <a:t>）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CD5BC2C0-D37B-422B-BA4F-3DAC699DEE08}"/>
              </a:ext>
            </a:extLst>
          </p:cNvPr>
          <p:cNvSpPr/>
          <p:nvPr/>
        </p:nvSpPr>
        <p:spPr>
          <a:xfrm>
            <a:off x="3901180" y="4836600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TA</a:t>
            </a:r>
            <a:endParaRPr lang="zh-CN" altLang="en-US" sz="1200" dirty="0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9AADFD16-9BAF-49DA-B608-8E458525B717}"/>
              </a:ext>
            </a:extLst>
          </p:cNvPr>
          <p:cNvSpPr/>
          <p:nvPr/>
        </p:nvSpPr>
        <p:spPr>
          <a:xfrm>
            <a:off x="5852717" y="1666235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psfm</a:t>
            </a:r>
            <a:endParaRPr lang="zh-CN" altLang="en-US" dirty="0"/>
          </a:p>
        </p:txBody>
      </p:sp>
      <p:cxnSp>
        <p:nvCxnSpPr>
          <p:cNvPr id="69" name="直接连接符 68">
            <a:extLst>
              <a:ext uri="{FF2B5EF4-FFF2-40B4-BE49-F238E27FC236}">
                <a16:creationId xmlns:a16="http://schemas.microsoft.com/office/drawing/2014/main" id="{FEA90271-A228-4293-8DF7-4B4E3376677F}"/>
              </a:ext>
            </a:extLst>
          </p:cNvPr>
          <p:cNvCxnSpPr/>
          <p:nvPr/>
        </p:nvCxnSpPr>
        <p:spPr>
          <a:xfrm>
            <a:off x="6238611" y="2043740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矩形 69">
            <a:extLst>
              <a:ext uri="{FF2B5EF4-FFF2-40B4-BE49-F238E27FC236}">
                <a16:creationId xmlns:a16="http://schemas.microsoft.com/office/drawing/2014/main" id="{8C5BD4C0-9397-4662-859B-7356780FA1ED}"/>
              </a:ext>
            </a:extLst>
          </p:cNvPr>
          <p:cNvSpPr/>
          <p:nvPr/>
        </p:nvSpPr>
        <p:spPr>
          <a:xfrm>
            <a:off x="1762219" y="1660067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pssm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ADC84745-EE1A-45D8-8DEB-4CCFD0F0509D}"/>
              </a:ext>
            </a:extLst>
          </p:cNvPr>
          <p:cNvCxnSpPr/>
          <p:nvPr/>
        </p:nvCxnSpPr>
        <p:spPr>
          <a:xfrm>
            <a:off x="2148113" y="2037572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4" name="矩形 73">
            <a:extLst>
              <a:ext uri="{FF2B5EF4-FFF2-40B4-BE49-F238E27FC236}">
                <a16:creationId xmlns:a16="http://schemas.microsoft.com/office/drawing/2014/main" id="{026BB416-7F2D-4C43-810B-7A7C48B19B93}"/>
              </a:ext>
            </a:extLst>
          </p:cNvPr>
          <p:cNvSpPr/>
          <p:nvPr/>
        </p:nvSpPr>
        <p:spPr>
          <a:xfrm>
            <a:off x="3874180" y="1656089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pp</a:t>
            </a:r>
            <a:endParaRPr lang="zh-CN" altLang="en-US" dirty="0"/>
          </a:p>
        </p:txBody>
      </p: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565DCF2F-F4DD-498B-AB14-9D477FEF7D79}"/>
              </a:ext>
            </a:extLst>
          </p:cNvPr>
          <p:cNvCxnSpPr/>
          <p:nvPr/>
        </p:nvCxnSpPr>
        <p:spPr>
          <a:xfrm>
            <a:off x="4260074" y="2033594"/>
            <a:ext cx="0" cy="1677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2" name="立方体 101">
            <a:extLst>
              <a:ext uri="{FF2B5EF4-FFF2-40B4-BE49-F238E27FC236}">
                <a16:creationId xmlns:a16="http://schemas.microsoft.com/office/drawing/2014/main" id="{506CDF18-71E8-4D0C-80F5-00D18163D6B0}"/>
              </a:ext>
            </a:extLst>
          </p:cNvPr>
          <p:cNvSpPr/>
          <p:nvPr/>
        </p:nvSpPr>
        <p:spPr>
          <a:xfrm>
            <a:off x="8805345" y="1068824"/>
            <a:ext cx="1856601" cy="1036905"/>
          </a:xfrm>
          <a:prstGeom prst="cube">
            <a:avLst/>
          </a:prstGeom>
          <a:solidFill>
            <a:schemeClr val="accent1">
              <a:lumMod val="50000"/>
            </a:scheme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b="1" dirty="0" err="1"/>
              <a:t>resnet</a:t>
            </a:r>
            <a:endParaRPr lang="zh-CN" altLang="en-US" sz="2000" b="1" dirty="0"/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06815921-35F5-4CD8-BD91-B8330FF74D2D}"/>
              </a:ext>
            </a:extLst>
          </p:cNvPr>
          <p:cNvSpPr txBox="1"/>
          <p:nvPr/>
        </p:nvSpPr>
        <p:spPr>
          <a:xfrm>
            <a:off x="8971432" y="4459931"/>
            <a:ext cx="135239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/>
              <a:t>5 </a:t>
            </a:r>
            <a:r>
              <a:rPr lang="en-US" altLang="zh-CN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BasicBlocks</a:t>
            </a:r>
            <a:endParaRPr lang="zh-CN" altLang="en-US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07A1F524-8454-4489-A2E4-F57D33222AB1}"/>
              </a:ext>
            </a:extLst>
          </p:cNvPr>
          <p:cNvSpPr/>
          <p:nvPr/>
        </p:nvSpPr>
        <p:spPr>
          <a:xfrm>
            <a:off x="7451154" y="796146"/>
            <a:ext cx="4210419" cy="5111241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AEC95A6B-B868-45CC-9405-45A8028EA6C5}"/>
              </a:ext>
            </a:extLst>
          </p:cNvPr>
          <p:cNvSpPr/>
          <p:nvPr/>
        </p:nvSpPr>
        <p:spPr>
          <a:xfrm>
            <a:off x="7965605" y="2937098"/>
            <a:ext cx="719866" cy="20165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conv</a:t>
            </a:r>
            <a:endParaRPr lang="zh-CN" altLang="en-US" sz="1000" dirty="0"/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36CE71B-9468-4D0C-B827-423A15B367CD}"/>
              </a:ext>
            </a:extLst>
          </p:cNvPr>
          <p:cNvSpPr/>
          <p:nvPr/>
        </p:nvSpPr>
        <p:spPr>
          <a:xfrm>
            <a:off x="7965605" y="3530348"/>
            <a:ext cx="719866" cy="20165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bn</a:t>
            </a:r>
            <a:endParaRPr lang="zh-CN" altLang="en-US" sz="1000" dirty="0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FCB2E8C0-DC81-4072-A5F1-A855F81A0805}"/>
              </a:ext>
            </a:extLst>
          </p:cNvPr>
          <p:cNvSpPr/>
          <p:nvPr/>
        </p:nvSpPr>
        <p:spPr>
          <a:xfrm>
            <a:off x="7965605" y="3832219"/>
            <a:ext cx="719866" cy="20165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relu</a:t>
            </a:r>
            <a:endParaRPr lang="zh-CN" altLang="en-US" sz="1000" dirty="0"/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8BD161B0-79CF-4F3A-B0F6-EDE836B1D919}"/>
              </a:ext>
            </a:extLst>
          </p:cNvPr>
          <p:cNvSpPr/>
          <p:nvPr/>
        </p:nvSpPr>
        <p:spPr>
          <a:xfrm>
            <a:off x="7975450" y="4135660"/>
            <a:ext cx="719866" cy="20165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BasicBlock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7" name="直接箭头连接符 116">
            <a:extLst>
              <a:ext uri="{FF2B5EF4-FFF2-40B4-BE49-F238E27FC236}">
                <a16:creationId xmlns:a16="http://schemas.microsoft.com/office/drawing/2014/main" id="{810CE863-5085-4A54-8BCE-36C491A4CD3B}"/>
              </a:ext>
            </a:extLst>
          </p:cNvPr>
          <p:cNvCxnSpPr>
            <a:stCxn id="110" idx="2"/>
            <a:endCxn id="111" idx="0"/>
          </p:cNvCxnSpPr>
          <p:nvPr/>
        </p:nvCxnSpPr>
        <p:spPr>
          <a:xfrm>
            <a:off x="8325538" y="3732005"/>
            <a:ext cx="0" cy="100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8" name="直接箭头连接符 117">
            <a:extLst>
              <a:ext uri="{FF2B5EF4-FFF2-40B4-BE49-F238E27FC236}">
                <a16:creationId xmlns:a16="http://schemas.microsoft.com/office/drawing/2014/main" id="{E9BB33DD-1532-4F9F-A07B-37DABA1FB4E4}"/>
              </a:ext>
            </a:extLst>
          </p:cNvPr>
          <p:cNvCxnSpPr>
            <a:stCxn id="111" idx="2"/>
            <a:endCxn id="112" idx="0"/>
          </p:cNvCxnSpPr>
          <p:nvPr/>
        </p:nvCxnSpPr>
        <p:spPr>
          <a:xfrm>
            <a:off x="8325538" y="4033876"/>
            <a:ext cx="9845" cy="101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直接箭头连接符 121">
            <a:extLst>
              <a:ext uri="{FF2B5EF4-FFF2-40B4-BE49-F238E27FC236}">
                <a16:creationId xmlns:a16="http://schemas.microsoft.com/office/drawing/2014/main" id="{5F133D96-04FE-4FFC-BF06-1AE4849FC130}"/>
              </a:ext>
            </a:extLst>
          </p:cNvPr>
          <p:cNvCxnSpPr>
            <a:cxnSpLocks/>
          </p:cNvCxnSpPr>
          <p:nvPr/>
        </p:nvCxnSpPr>
        <p:spPr>
          <a:xfrm flipH="1">
            <a:off x="8346361" y="4969085"/>
            <a:ext cx="5087" cy="399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3" name="矩形 122">
            <a:extLst>
              <a:ext uri="{FF2B5EF4-FFF2-40B4-BE49-F238E27FC236}">
                <a16:creationId xmlns:a16="http://schemas.microsoft.com/office/drawing/2014/main" id="{9FBB8DE0-48BE-4D0B-8221-EC85F7F56B3C}"/>
              </a:ext>
            </a:extLst>
          </p:cNvPr>
          <p:cNvSpPr/>
          <p:nvPr/>
        </p:nvSpPr>
        <p:spPr>
          <a:xfrm>
            <a:off x="7975450" y="4766626"/>
            <a:ext cx="719866" cy="20165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BasicBlock</a:t>
            </a:r>
            <a:endParaRPr lang="zh-CN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右大括号 124">
            <a:extLst>
              <a:ext uri="{FF2B5EF4-FFF2-40B4-BE49-F238E27FC236}">
                <a16:creationId xmlns:a16="http://schemas.microsoft.com/office/drawing/2014/main" id="{8574E439-7B86-4163-9BEA-8AF499A4A196}"/>
              </a:ext>
            </a:extLst>
          </p:cNvPr>
          <p:cNvSpPr/>
          <p:nvPr/>
        </p:nvSpPr>
        <p:spPr>
          <a:xfrm>
            <a:off x="8685471" y="4094805"/>
            <a:ext cx="213852" cy="90129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6" name="直接连接符 125">
            <a:extLst>
              <a:ext uri="{FF2B5EF4-FFF2-40B4-BE49-F238E27FC236}">
                <a16:creationId xmlns:a16="http://schemas.microsoft.com/office/drawing/2014/main" id="{029A889F-5F44-4EB9-B431-66E178306AC8}"/>
              </a:ext>
            </a:extLst>
          </p:cNvPr>
          <p:cNvCxnSpPr>
            <a:stCxn id="112" idx="2"/>
            <a:endCxn id="123" idx="0"/>
          </p:cNvCxnSpPr>
          <p:nvPr/>
        </p:nvCxnSpPr>
        <p:spPr>
          <a:xfrm>
            <a:off x="8335383" y="4337317"/>
            <a:ext cx="0" cy="42930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7" name="直接连接符 126">
            <a:extLst>
              <a:ext uri="{FF2B5EF4-FFF2-40B4-BE49-F238E27FC236}">
                <a16:creationId xmlns:a16="http://schemas.microsoft.com/office/drawing/2014/main" id="{3200B243-6FA1-425B-A9D7-48F867176A24}"/>
              </a:ext>
            </a:extLst>
          </p:cNvPr>
          <p:cNvCxnSpPr>
            <a:stCxn id="112" idx="1"/>
            <a:endCxn id="123" idx="1"/>
          </p:cNvCxnSpPr>
          <p:nvPr/>
        </p:nvCxnSpPr>
        <p:spPr>
          <a:xfrm>
            <a:off x="7975450" y="4236489"/>
            <a:ext cx="0" cy="63096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8" name="直接连接符 127">
            <a:extLst>
              <a:ext uri="{FF2B5EF4-FFF2-40B4-BE49-F238E27FC236}">
                <a16:creationId xmlns:a16="http://schemas.microsoft.com/office/drawing/2014/main" id="{9B8FB8DC-ABD7-44D8-8A5B-BD6FEF561868}"/>
              </a:ext>
            </a:extLst>
          </p:cNvPr>
          <p:cNvCxnSpPr>
            <a:stCxn id="112" idx="3"/>
            <a:endCxn id="123" idx="3"/>
          </p:cNvCxnSpPr>
          <p:nvPr/>
        </p:nvCxnSpPr>
        <p:spPr>
          <a:xfrm>
            <a:off x="8695316" y="4236489"/>
            <a:ext cx="0" cy="63096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9" name="矩形 128">
            <a:extLst>
              <a:ext uri="{FF2B5EF4-FFF2-40B4-BE49-F238E27FC236}">
                <a16:creationId xmlns:a16="http://schemas.microsoft.com/office/drawing/2014/main" id="{2C475412-F40B-4A1F-BB74-15D19B3A7200}"/>
              </a:ext>
            </a:extLst>
          </p:cNvPr>
          <p:cNvSpPr/>
          <p:nvPr/>
        </p:nvSpPr>
        <p:spPr>
          <a:xfrm>
            <a:off x="8109537" y="5076196"/>
            <a:ext cx="451691" cy="1257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b="1" dirty="0">
                <a:solidFill>
                  <a:schemeClr val="tx1"/>
                </a:solidFill>
              </a:rPr>
              <a:t>out</a:t>
            </a:r>
            <a:endParaRPr lang="zh-CN" altLang="en-US" sz="1000" b="1" dirty="0">
              <a:solidFill>
                <a:schemeClr val="tx1"/>
              </a:solidFill>
            </a:endParaRPr>
          </a:p>
        </p:txBody>
      </p:sp>
      <p:sp>
        <p:nvSpPr>
          <p:cNvPr id="130" name="矩形 129">
            <a:extLst>
              <a:ext uri="{FF2B5EF4-FFF2-40B4-BE49-F238E27FC236}">
                <a16:creationId xmlns:a16="http://schemas.microsoft.com/office/drawing/2014/main" id="{12555144-1CF5-43C8-8559-35F1779C57AA}"/>
              </a:ext>
            </a:extLst>
          </p:cNvPr>
          <p:cNvSpPr/>
          <p:nvPr/>
        </p:nvSpPr>
        <p:spPr>
          <a:xfrm>
            <a:off x="7965605" y="3226733"/>
            <a:ext cx="719866" cy="20165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selayer</a:t>
            </a:r>
            <a:endParaRPr lang="zh-CN" altLang="en-US" sz="1000" dirty="0"/>
          </a:p>
        </p:txBody>
      </p:sp>
      <p:cxnSp>
        <p:nvCxnSpPr>
          <p:cNvPr id="131" name="直接箭头连接符 130">
            <a:extLst>
              <a:ext uri="{FF2B5EF4-FFF2-40B4-BE49-F238E27FC236}">
                <a16:creationId xmlns:a16="http://schemas.microsoft.com/office/drawing/2014/main" id="{E1682C53-5848-4EDD-8704-B5504F0652C9}"/>
              </a:ext>
            </a:extLst>
          </p:cNvPr>
          <p:cNvCxnSpPr>
            <a:stCxn id="109" idx="2"/>
            <a:endCxn id="130" idx="0"/>
          </p:cNvCxnSpPr>
          <p:nvPr/>
        </p:nvCxnSpPr>
        <p:spPr>
          <a:xfrm>
            <a:off x="8325538" y="3138755"/>
            <a:ext cx="0" cy="879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>
            <a:extLst>
              <a:ext uri="{FF2B5EF4-FFF2-40B4-BE49-F238E27FC236}">
                <a16:creationId xmlns:a16="http://schemas.microsoft.com/office/drawing/2014/main" id="{60F0D90D-EE14-463E-88FC-B5C603130E23}"/>
              </a:ext>
            </a:extLst>
          </p:cNvPr>
          <p:cNvCxnSpPr>
            <a:stCxn id="130" idx="2"/>
            <a:endCxn id="110" idx="0"/>
          </p:cNvCxnSpPr>
          <p:nvPr/>
        </p:nvCxnSpPr>
        <p:spPr>
          <a:xfrm>
            <a:off x="8325538" y="3428390"/>
            <a:ext cx="0" cy="1019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箭头连接符 132">
            <a:extLst>
              <a:ext uri="{FF2B5EF4-FFF2-40B4-BE49-F238E27FC236}">
                <a16:creationId xmlns:a16="http://schemas.microsoft.com/office/drawing/2014/main" id="{0AE6772C-4E9D-452D-B3F8-8A2B95294E86}"/>
              </a:ext>
            </a:extLst>
          </p:cNvPr>
          <p:cNvCxnSpPr>
            <a:endCxn id="109" idx="0"/>
          </p:cNvCxnSpPr>
          <p:nvPr/>
        </p:nvCxnSpPr>
        <p:spPr>
          <a:xfrm>
            <a:off x="8325538" y="2473705"/>
            <a:ext cx="0" cy="4633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矩形 133">
            <a:extLst>
              <a:ext uri="{FF2B5EF4-FFF2-40B4-BE49-F238E27FC236}">
                <a16:creationId xmlns:a16="http://schemas.microsoft.com/office/drawing/2014/main" id="{E0BAAD5B-2C17-4834-A850-3D32D58520AF}"/>
              </a:ext>
            </a:extLst>
          </p:cNvPr>
          <p:cNvSpPr/>
          <p:nvPr/>
        </p:nvSpPr>
        <p:spPr>
          <a:xfrm>
            <a:off x="7932173" y="2559900"/>
            <a:ext cx="821349" cy="20973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input</a:t>
            </a:r>
            <a:endParaRPr lang="zh-CN" altLang="en-US" sz="1000" dirty="0"/>
          </a:p>
        </p:txBody>
      </p:sp>
      <p:grpSp>
        <p:nvGrpSpPr>
          <p:cNvPr id="135" name="组合 134">
            <a:extLst>
              <a:ext uri="{FF2B5EF4-FFF2-40B4-BE49-F238E27FC236}">
                <a16:creationId xmlns:a16="http://schemas.microsoft.com/office/drawing/2014/main" id="{56215ADE-535C-4D2D-9DF8-FF7AA4F8FE47}"/>
              </a:ext>
            </a:extLst>
          </p:cNvPr>
          <p:cNvGrpSpPr/>
          <p:nvPr/>
        </p:nvGrpSpPr>
        <p:grpSpPr>
          <a:xfrm>
            <a:off x="9721475" y="3200104"/>
            <a:ext cx="1459995" cy="2189191"/>
            <a:chOff x="7493955" y="2614974"/>
            <a:chExt cx="1459995" cy="2189191"/>
          </a:xfrm>
        </p:grpSpPr>
        <p:sp>
          <p:nvSpPr>
            <p:cNvPr id="136" name="矩形 135">
              <a:extLst>
                <a:ext uri="{FF2B5EF4-FFF2-40B4-BE49-F238E27FC236}">
                  <a16:creationId xmlns:a16="http://schemas.microsoft.com/office/drawing/2014/main" id="{689192E7-4EC0-4E63-9AE1-ABB3DB8E166C}"/>
                </a:ext>
              </a:extLst>
            </p:cNvPr>
            <p:cNvSpPr/>
            <p:nvPr/>
          </p:nvSpPr>
          <p:spPr>
            <a:xfrm>
              <a:off x="7711599" y="3036491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conv</a:t>
              </a:r>
              <a:endParaRPr lang="zh-CN" altLang="en-US" sz="800" dirty="0"/>
            </a:p>
          </p:txBody>
        </p:sp>
        <p:sp>
          <p:nvSpPr>
            <p:cNvPr id="137" name="矩形 136">
              <a:extLst>
                <a:ext uri="{FF2B5EF4-FFF2-40B4-BE49-F238E27FC236}">
                  <a16:creationId xmlns:a16="http://schemas.microsoft.com/office/drawing/2014/main" id="{DC98C0F9-1F30-48D9-93E4-85A2CD1A1B59}"/>
                </a:ext>
              </a:extLst>
            </p:cNvPr>
            <p:cNvSpPr/>
            <p:nvPr/>
          </p:nvSpPr>
          <p:spPr>
            <a:xfrm>
              <a:off x="7711600" y="3286749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bn</a:t>
              </a:r>
              <a:endParaRPr lang="zh-CN" altLang="en-US" sz="800" dirty="0"/>
            </a:p>
          </p:txBody>
        </p:sp>
        <p:sp>
          <p:nvSpPr>
            <p:cNvPr id="142" name="矩形 141">
              <a:extLst>
                <a:ext uri="{FF2B5EF4-FFF2-40B4-BE49-F238E27FC236}">
                  <a16:creationId xmlns:a16="http://schemas.microsoft.com/office/drawing/2014/main" id="{34FD5B30-5D44-4418-BF79-D989683B1F8C}"/>
                </a:ext>
              </a:extLst>
            </p:cNvPr>
            <p:cNvSpPr/>
            <p:nvPr/>
          </p:nvSpPr>
          <p:spPr>
            <a:xfrm>
              <a:off x="7711599" y="3532963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relu</a:t>
              </a:r>
              <a:endParaRPr lang="zh-CN" altLang="en-US" sz="800" dirty="0"/>
            </a:p>
          </p:txBody>
        </p:sp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9A22478E-90C3-486A-821F-A7B8CA7FAE17}"/>
                </a:ext>
              </a:extLst>
            </p:cNvPr>
            <p:cNvSpPr/>
            <p:nvPr/>
          </p:nvSpPr>
          <p:spPr>
            <a:xfrm>
              <a:off x="7711599" y="3783221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conv</a:t>
              </a:r>
              <a:endParaRPr lang="zh-CN" altLang="en-US" sz="800" dirty="0"/>
            </a:p>
          </p:txBody>
        </p:sp>
        <p:sp>
          <p:nvSpPr>
            <p:cNvPr id="159" name="矩形 158">
              <a:extLst>
                <a:ext uri="{FF2B5EF4-FFF2-40B4-BE49-F238E27FC236}">
                  <a16:creationId xmlns:a16="http://schemas.microsoft.com/office/drawing/2014/main" id="{5682D683-8BED-4C9B-B8B8-9CFF73B378A4}"/>
                </a:ext>
              </a:extLst>
            </p:cNvPr>
            <p:cNvSpPr/>
            <p:nvPr/>
          </p:nvSpPr>
          <p:spPr>
            <a:xfrm>
              <a:off x="7711599" y="4039226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bn</a:t>
              </a:r>
              <a:endParaRPr lang="zh-CN" altLang="en-US" sz="800" dirty="0"/>
            </a:p>
          </p:txBody>
        </p:sp>
        <p:cxnSp>
          <p:nvCxnSpPr>
            <p:cNvPr id="160" name="直接箭头连接符 159">
              <a:extLst>
                <a:ext uri="{FF2B5EF4-FFF2-40B4-BE49-F238E27FC236}">
                  <a16:creationId xmlns:a16="http://schemas.microsoft.com/office/drawing/2014/main" id="{D942851D-B0B5-482A-BE33-A74AB964CE00}"/>
                </a:ext>
              </a:extLst>
            </p:cNvPr>
            <p:cNvCxnSpPr>
              <a:stCxn id="136" idx="2"/>
              <a:endCxn id="137" idx="0"/>
            </p:cNvCxnSpPr>
            <p:nvPr/>
          </p:nvCxnSpPr>
          <p:spPr>
            <a:xfrm>
              <a:off x="7959655" y="3176326"/>
              <a:ext cx="1" cy="1104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箭头连接符 160">
              <a:extLst>
                <a:ext uri="{FF2B5EF4-FFF2-40B4-BE49-F238E27FC236}">
                  <a16:creationId xmlns:a16="http://schemas.microsoft.com/office/drawing/2014/main" id="{550E2FA6-6401-48C7-B5FA-A338EBB33919}"/>
                </a:ext>
              </a:extLst>
            </p:cNvPr>
            <p:cNvCxnSpPr>
              <a:stCxn id="137" idx="2"/>
              <a:endCxn id="142" idx="0"/>
            </p:cNvCxnSpPr>
            <p:nvPr/>
          </p:nvCxnSpPr>
          <p:spPr>
            <a:xfrm flipH="1">
              <a:off x="7959655" y="3426584"/>
              <a:ext cx="1" cy="1063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箭头连接符 161">
              <a:extLst>
                <a:ext uri="{FF2B5EF4-FFF2-40B4-BE49-F238E27FC236}">
                  <a16:creationId xmlns:a16="http://schemas.microsoft.com/office/drawing/2014/main" id="{18ED5DED-D9AE-4749-A433-F55667FAFFC2}"/>
                </a:ext>
              </a:extLst>
            </p:cNvPr>
            <p:cNvCxnSpPr>
              <a:stCxn id="142" idx="2"/>
              <a:endCxn id="158" idx="0"/>
            </p:cNvCxnSpPr>
            <p:nvPr/>
          </p:nvCxnSpPr>
          <p:spPr>
            <a:xfrm>
              <a:off x="7959655" y="3672798"/>
              <a:ext cx="0" cy="1104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箭头连接符 162">
              <a:extLst>
                <a:ext uri="{FF2B5EF4-FFF2-40B4-BE49-F238E27FC236}">
                  <a16:creationId xmlns:a16="http://schemas.microsoft.com/office/drawing/2014/main" id="{05239307-66BA-48E2-B39E-1ED93BC15214}"/>
                </a:ext>
              </a:extLst>
            </p:cNvPr>
            <p:cNvCxnSpPr>
              <a:stCxn id="158" idx="2"/>
              <a:endCxn id="159" idx="0"/>
            </p:cNvCxnSpPr>
            <p:nvPr/>
          </p:nvCxnSpPr>
          <p:spPr>
            <a:xfrm>
              <a:off x="7959655" y="3923056"/>
              <a:ext cx="0" cy="11617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矩形 163">
              <a:extLst>
                <a:ext uri="{FF2B5EF4-FFF2-40B4-BE49-F238E27FC236}">
                  <a16:creationId xmlns:a16="http://schemas.microsoft.com/office/drawing/2014/main" id="{33369830-ABD8-44FA-A964-8ECADAF515EE}"/>
                </a:ext>
              </a:extLst>
            </p:cNvPr>
            <p:cNvSpPr/>
            <p:nvPr/>
          </p:nvSpPr>
          <p:spPr>
            <a:xfrm>
              <a:off x="7711599" y="4399753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relu</a:t>
              </a:r>
              <a:endParaRPr lang="zh-CN" altLang="en-US" sz="800" dirty="0"/>
            </a:p>
          </p:txBody>
        </p:sp>
        <p:cxnSp>
          <p:nvCxnSpPr>
            <p:cNvPr id="165" name="直接箭头连接符 164">
              <a:extLst>
                <a:ext uri="{FF2B5EF4-FFF2-40B4-BE49-F238E27FC236}">
                  <a16:creationId xmlns:a16="http://schemas.microsoft.com/office/drawing/2014/main" id="{6A7B6A50-4403-4A65-B211-D4AECCB6EBC9}"/>
                </a:ext>
              </a:extLst>
            </p:cNvPr>
            <p:cNvCxnSpPr>
              <a:stCxn id="159" idx="2"/>
              <a:endCxn id="164" idx="0"/>
            </p:cNvCxnSpPr>
            <p:nvPr/>
          </p:nvCxnSpPr>
          <p:spPr>
            <a:xfrm>
              <a:off x="7959655" y="4179061"/>
              <a:ext cx="0" cy="2206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箭头连接符 165">
              <a:extLst>
                <a:ext uri="{FF2B5EF4-FFF2-40B4-BE49-F238E27FC236}">
                  <a16:creationId xmlns:a16="http://schemas.microsoft.com/office/drawing/2014/main" id="{D1943314-FD24-480D-98E5-FF777E21FDC9}"/>
                </a:ext>
              </a:extLst>
            </p:cNvPr>
            <p:cNvCxnSpPr>
              <a:stCxn id="164" idx="2"/>
            </p:cNvCxnSpPr>
            <p:nvPr/>
          </p:nvCxnSpPr>
          <p:spPr>
            <a:xfrm flipH="1">
              <a:off x="7959654" y="4539588"/>
              <a:ext cx="1" cy="21170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箭头连接符 166">
              <a:extLst>
                <a:ext uri="{FF2B5EF4-FFF2-40B4-BE49-F238E27FC236}">
                  <a16:creationId xmlns:a16="http://schemas.microsoft.com/office/drawing/2014/main" id="{51E4ACDD-5C07-44F7-B03F-C469C137761E}"/>
                </a:ext>
              </a:extLst>
            </p:cNvPr>
            <p:cNvCxnSpPr>
              <a:endCxn id="136" idx="0"/>
            </p:cNvCxnSpPr>
            <p:nvPr/>
          </p:nvCxnSpPr>
          <p:spPr>
            <a:xfrm>
              <a:off x="7959654" y="2814918"/>
              <a:ext cx="1" cy="22157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id="{28801A53-3CD7-44A0-9B38-5003DF132CAA}"/>
                </a:ext>
              </a:extLst>
            </p:cNvPr>
            <p:cNvSpPr/>
            <p:nvPr/>
          </p:nvSpPr>
          <p:spPr>
            <a:xfrm>
              <a:off x="8288328" y="3461735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conv</a:t>
              </a:r>
              <a:endParaRPr lang="zh-CN" altLang="en-US" sz="800" dirty="0"/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id="{28904965-0EA2-4B3F-AA75-8D7CB7FAA12F}"/>
                </a:ext>
              </a:extLst>
            </p:cNvPr>
            <p:cNvSpPr/>
            <p:nvPr/>
          </p:nvSpPr>
          <p:spPr>
            <a:xfrm>
              <a:off x="8288328" y="3764859"/>
              <a:ext cx="496111" cy="13983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/>
                <a:t>bn</a:t>
              </a:r>
              <a:endParaRPr lang="zh-CN" altLang="en-US" sz="800" dirty="0"/>
            </a:p>
          </p:txBody>
        </p:sp>
        <p:cxnSp>
          <p:nvCxnSpPr>
            <p:cNvPr id="170" name="肘形连接符 1061">
              <a:extLst>
                <a:ext uri="{FF2B5EF4-FFF2-40B4-BE49-F238E27FC236}">
                  <a16:creationId xmlns:a16="http://schemas.microsoft.com/office/drawing/2014/main" id="{AEB0A0AD-2952-4013-B9D7-A2B5DE7D6D1B}"/>
                </a:ext>
              </a:extLst>
            </p:cNvPr>
            <p:cNvCxnSpPr>
              <a:endCxn id="168" idx="0"/>
            </p:cNvCxnSpPr>
            <p:nvPr/>
          </p:nvCxnSpPr>
          <p:spPr>
            <a:xfrm>
              <a:off x="7959654" y="2908851"/>
              <a:ext cx="576730" cy="552884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箭头连接符 170">
              <a:extLst>
                <a:ext uri="{FF2B5EF4-FFF2-40B4-BE49-F238E27FC236}">
                  <a16:creationId xmlns:a16="http://schemas.microsoft.com/office/drawing/2014/main" id="{36EC6CC1-1F5D-431D-9C33-E74CE56A7008}"/>
                </a:ext>
              </a:extLst>
            </p:cNvPr>
            <p:cNvCxnSpPr>
              <a:stCxn id="168" idx="2"/>
              <a:endCxn id="169" idx="0"/>
            </p:cNvCxnSpPr>
            <p:nvPr/>
          </p:nvCxnSpPr>
          <p:spPr>
            <a:xfrm>
              <a:off x="8536384" y="3601570"/>
              <a:ext cx="0" cy="16328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肘形连接符 1063">
              <a:extLst>
                <a:ext uri="{FF2B5EF4-FFF2-40B4-BE49-F238E27FC236}">
                  <a16:creationId xmlns:a16="http://schemas.microsoft.com/office/drawing/2014/main" id="{E333E9DE-F469-4B67-A429-9226441A5734}"/>
                </a:ext>
              </a:extLst>
            </p:cNvPr>
            <p:cNvCxnSpPr>
              <a:stCxn id="169" idx="2"/>
            </p:cNvCxnSpPr>
            <p:nvPr/>
          </p:nvCxnSpPr>
          <p:spPr>
            <a:xfrm rot="5400000">
              <a:off x="8068130" y="3796218"/>
              <a:ext cx="359778" cy="576730"/>
            </a:xfrm>
            <a:prstGeom prst="bentConnector2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文本框 172">
              <a:extLst>
                <a:ext uri="{FF2B5EF4-FFF2-40B4-BE49-F238E27FC236}">
                  <a16:creationId xmlns:a16="http://schemas.microsoft.com/office/drawing/2014/main" id="{E853A178-6C8F-4A78-AE4E-6B807FBABB96}"/>
                </a:ext>
              </a:extLst>
            </p:cNvPr>
            <p:cNvSpPr txBox="1"/>
            <p:nvPr/>
          </p:nvSpPr>
          <p:spPr>
            <a:xfrm>
              <a:off x="7840562" y="4143748"/>
              <a:ext cx="947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/>
                <a:t>+</a:t>
              </a:r>
              <a:endParaRPr lang="zh-CN" altLang="en-US" sz="800" dirty="0"/>
            </a:p>
          </p:txBody>
        </p:sp>
        <p:sp>
          <p:nvSpPr>
            <p:cNvPr id="174" name="矩形 173">
              <a:extLst>
                <a:ext uri="{FF2B5EF4-FFF2-40B4-BE49-F238E27FC236}">
                  <a16:creationId xmlns:a16="http://schemas.microsoft.com/office/drawing/2014/main" id="{D5646023-AA2E-44FC-87A9-EEAE7B1C671B}"/>
                </a:ext>
              </a:extLst>
            </p:cNvPr>
            <p:cNvSpPr/>
            <p:nvPr/>
          </p:nvSpPr>
          <p:spPr>
            <a:xfrm>
              <a:off x="7493955" y="2651852"/>
              <a:ext cx="1361038" cy="215231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文本框 174">
              <a:extLst>
                <a:ext uri="{FF2B5EF4-FFF2-40B4-BE49-F238E27FC236}">
                  <a16:creationId xmlns:a16="http://schemas.microsoft.com/office/drawing/2014/main" id="{00FEE2D4-A892-4D79-A272-3DD444C940BF}"/>
                </a:ext>
              </a:extLst>
            </p:cNvPr>
            <p:cNvSpPr txBox="1"/>
            <p:nvPr/>
          </p:nvSpPr>
          <p:spPr>
            <a:xfrm>
              <a:off x="7840562" y="2614974"/>
              <a:ext cx="111338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b="1" dirty="0"/>
                <a:t>BasicBlock</a:t>
              </a:r>
              <a:endParaRPr lang="zh-CN" altLang="en-US" sz="800" b="1" dirty="0"/>
            </a:p>
          </p:txBody>
        </p:sp>
      </p:grpSp>
      <p:cxnSp>
        <p:nvCxnSpPr>
          <p:cNvPr id="176" name="直接连接符 175">
            <a:extLst>
              <a:ext uri="{FF2B5EF4-FFF2-40B4-BE49-F238E27FC236}">
                <a16:creationId xmlns:a16="http://schemas.microsoft.com/office/drawing/2014/main" id="{00A025AB-4E4E-4B55-A30E-47CB4F1C899A}"/>
              </a:ext>
            </a:extLst>
          </p:cNvPr>
          <p:cNvCxnSpPr/>
          <p:nvPr/>
        </p:nvCxnSpPr>
        <p:spPr>
          <a:xfrm>
            <a:off x="7451154" y="2408854"/>
            <a:ext cx="4210419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7" name="矩形 176">
            <a:extLst>
              <a:ext uri="{FF2B5EF4-FFF2-40B4-BE49-F238E27FC236}">
                <a16:creationId xmlns:a16="http://schemas.microsoft.com/office/drawing/2014/main" id="{3B5801B3-A539-4C04-A385-2866351CD27F}"/>
              </a:ext>
            </a:extLst>
          </p:cNvPr>
          <p:cNvSpPr/>
          <p:nvPr/>
        </p:nvSpPr>
        <p:spPr>
          <a:xfrm>
            <a:off x="7991515" y="5369008"/>
            <a:ext cx="719866" cy="1257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b="1" dirty="0">
                <a:solidFill>
                  <a:schemeClr val="tx1"/>
                </a:solidFill>
              </a:rPr>
              <a:t>(1,L,384)</a:t>
            </a:r>
            <a:endParaRPr lang="zh-CN" altLang="en-US" sz="1000" b="1" dirty="0">
              <a:solidFill>
                <a:schemeClr val="tx1"/>
              </a:solidFill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E9534F1B-53ED-491B-A926-3A91AC43C46E}"/>
              </a:ext>
            </a:extLst>
          </p:cNvPr>
          <p:cNvSpPr/>
          <p:nvPr/>
        </p:nvSpPr>
        <p:spPr>
          <a:xfrm>
            <a:off x="419597" y="1646044"/>
            <a:ext cx="1123832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trRosetta</a:t>
            </a:r>
            <a:endParaRPr lang="zh-CN" altLang="en-US" dirty="0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CDF48DB1-0AC0-4691-8C59-50C7D7DFD639}"/>
              </a:ext>
            </a:extLst>
          </p:cNvPr>
          <p:cNvSpPr/>
          <p:nvPr/>
        </p:nvSpPr>
        <p:spPr>
          <a:xfrm>
            <a:off x="546859" y="2526777"/>
            <a:ext cx="869308" cy="9832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ResNet</a:t>
            </a:r>
            <a:endParaRPr lang="zh-CN" altLang="en-US" sz="1600" b="1" dirty="0"/>
          </a:p>
        </p:txBody>
      </p: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A4398FC6-78CA-4254-BC4F-4B6AAB3CC53A}"/>
              </a:ext>
            </a:extLst>
          </p:cNvPr>
          <p:cNvCxnSpPr>
            <a:cxnSpLocks/>
            <a:stCxn id="72" idx="2"/>
            <a:endCxn id="73" idx="0"/>
          </p:cNvCxnSpPr>
          <p:nvPr/>
        </p:nvCxnSpPr>
        <p:spPr>
          <a:xfrm>
            <a:off x="981513" y="2023549"/>
            <a:ext cx="0" cy="5032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F0B8C989-283C-4369-A645-95B4D57F02D8}"/>
              </a:ext>
            </a:extLst>
          </p:cNvPr>
          <p:cNvCxnSpPr>
            <a:cxnSpLocks/>
          </p:cNvCxnSpPr>
          <p:nvPr/>
        </p:nvCxnSpPr>
        <p:spPr>
          <a:xfrm flipH="1">
            <a:off x="981513" y="3516881"/>
            <a:ext cx="1" cy="6698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27B5B44E-2B7D-422A-9C39-FBD43CDC00BC}"/>
              </a:ext>
            </a:extLst>
          </p:cNvPr>
          <p:cNvCxnSpPr>
            <a:cxnSpLocks/>
          </p:cNvCxnSpPr>
          <p:nvPr/>
        </p:nvCxnSpPr>
        <p:spPr>
          <a:xfrm>
            <a:off x="981513" y="4172369"/>
            <a:ext cx="2906972" cy="159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C9BA1831-E421-4642-B373-768735D1D2DC}"/>
              </a:ext>
            </a:extLst>
          </p:cNvPr>
          <p:cNvSpPr txBox="1"/>
          <p:nvPr/>
        </p:nvSpPr>
        <p:spPr>
          <a:xfrm>
            <a:off x="526112" y="1355907"/>
            <a:ext cx="1027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（</a:t>
            </a:r>
            <a:r>
              <a:rPr lang="en-US" altLang="zh-CN" sz="1200" dirty="0"/>
              <a:t>L,L,100</a:t>
            </a:r>
            <a:r>
              <a:rPr lang="zh-CN" altLang="en-US" sz="1200" dirty="0"/>
              <a:t>）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0B3DB20C-2937-4BEC-9D87-A2237F221169}"/>
              </a:ext>
            </a:extLst>
          </p:cNvPr>
          <p:cNvSpPr txBox="1"/>
          <p:nvPr/>
        </p:nvSpPr>
        <p:spPr>
          <a:xfrm>
            <a:off x="1681310" y="1360135"/>
            <a:ext cx="1027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（</a:t>
            </a:r>
            <a:r>
              <a:rPr lang="en-US" altLang="zh-CN" sz="1200" dirty="0"/>
              <a:t>L,20,1</a:t>
            </a:r>
            <a:r>
              <a:rPr lang="zh-CN" altLang="en-US" sz="1200" dirty="0"/>
              <a:t>）</a:t>
            </a: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980F5AD3-0B96-409F-8B44-B86A64E1044A}"/>
              </a:ext>
            </a:extLst>
          </p:cNvPr>
          <p:cNvSpPr txBox="1"/>
          <p:nvPr/>
        </p:nvSpPr>
        <p:spPr>
          <a:xfrm>
            <a:off x="2729828" y="1381036"/>
            <a:ext cx="1027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（</a:t>
            </a:r>
            <a:r>
              <a:rPr lang="en-US" altLang="zh-CN" sz="1200" dirty="0"/>
              <a:t>L,30,1</a:t>
            </a:r>
            <a:r>
              <a:rPr lang="zh-CN" altLang="en-US" sz="1200" dirty="0"/>
              <a:t>）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53B5529C-7B86-4FCC-9DB4-6BD16C13967A}"/>
              </a:ext>
            </a:extLst>
          </p:cNvPr>
          <p:cNvSpPr txBox="1"/>
          <p:nvPr/>
        </p:nvSpPr>
        <p:spPr>
          <a:xfrm>
            <a:off x="3811326" y="1364956"/>
            <a:ext cx="1027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（</a:t>
            </a:r>
            <a:r>
              <a:rPr lang="en-US" altLang="zh-CN" sz="1200" dirty="0"/>
              <a:t>L,3,1</a:t>
            </a:r>
            <a:r>
              <a:rPr lang="zh-CN" altLang="en-US" sz="1200" dirty="0"/>
              <a:t>）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0CBE666D-427E-451A-850C-081CED5CEEAD}"/>
              </a:ext>
            </a:extLst>
          </p:cNvPr>
          <p:cNvSpPr txBox="1"/>
          <p:nvPr/>
        </p:nvSpPr>
        <p:spPr>
          <a:xfrm>
            <a:off x="4814479" y="1364477"/>
            <a:ext cx="1027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（</a:t>
            </a:r>
            <a:r>
              <a:rPr lang="en-US" altLang="zh-CN" sz="1200" dirty="0"/>
              <a:t>L,7,1</a:t>
            </a:r>
            <a:r>
              <a:rPr lang="zh-CN" altLang="en-US" sz="1200" dirty="0"/>
              <a:t>）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7874E8AA-5EE0-487F-9E80-6A1881C808C7}"/>
              </a:ext>
            </a:extLst>
          </p:cNvPr>
          <p:cNvSpPr txBox="1"/>
          <p:nvPr/>
        </p:nvSpPr>
        <p:spPr>
          <a:xfrm>
            <a:off x="5821595" y="1382943"/>
            <a:ext cx="1027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（</a:t>
            </a:r>
            <a:r>
              <a:rPr lang="en-US" altLang="zh-CN" sz="1200" dirty="0"/>
              <a:t>L,20,1</a:t>
            </a:r>
            <a:r>
              <a:rPr lang="zh-CN" altLang="en-US" sz="1200" dirty="0"/>
              <a:t>）</a:t>
            </a:r>
          </a:p>
        </p:txBody>
      </p:sp>
      <p:sp>
        <p:nvSpPr>
          <p:cNvPr id="180" name="矩形 179">
            <a:extLst>
              <a:ext uri="{FF2B5EF4-FFF2-40B4-BE49-F238E27FC236}">
                <a16:creationId xmlns:a16="http://schemas.microsoft.com/office/drawing/2014/main" id="{9841E6E5-36C0-4A02-8E9A-E6D809086599}"/>
              </a:ext>
            </a:extLst>
          </p:cNvPr>
          <p:cNvSpPr/>
          <p:nvPr/>
        </p:nvSpPr>
        <p:spPr>
          <a:xfrm>
            <a:off x="1731557" y="1276598"/>
            <a:ext cx="5157423" cy="4630789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808987-D44B-40D1-8573-952A36E1A13C}"/>
              </a:ext>
            </a:extLst>
          </p:cNvPr>
          <p:cNvSpPr txBox="1"/>
          <p:nvPr/>
        </p:nvSpPr>
        <p:spPr>
          <a:xfrm>
            <a:off x="5446708" y="5423220"/>
            <a:ext cx="1068392" cy="377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BASIC</a:t>
            </a:r>
            <a:endParaRPr lang="zh-CN" altLang="en-US" dirty="0"/>
          </a:p>
        </p:txBody>
      </p:sp>
      <p:sp>
        <p:nvSpPr>
          <p:cNvPr id="181" name="矩形 180">
            <a:extLst>
              <a:ext uri="{FF2B5EF4-FFF2-40B4-BE49-F238E27FC236}">
                <a16:creationId xmlns:a16="http://schemas.microsoft.com/office/drawing/2014/main" id="{3DAFEB0F-8680-49B2-9EDF-4F420025755E}"/>
              </a:ext>
            </a:extLst>
          </p:cNvPr>
          <p:cNvSpPr/>
          <p:nvPr/>
        </p:nvSpPr>
        <p:spPr>
          <a:xfrm>
            <a:off x="369520" y="1276597"/>
            <a:ext cx="1249035" cy="4630789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文本框 181">
            <a:extLst>
              <a:ext uri="{FF2B5EF4-FFF2-40B4-BE49-F238E27FC236}">
                <a16:creationId xmlns:a16="http://schemas.microsoft.com/office/drawing/2014/main" id="{249078DC-D9A1-4692-BA18-D2638C68F09A}"/>
              </a:ext>
            </a:extLst>
          </p:cNvPr>
          <p:cNvSpPr txBox="1"/>
          <p:nvPr/>
        </p:nvSpPr>
        <p:spPr>
          <a:xfrm>
            <a:off x="455724" y="5282639"/>
            <a:ext cx="1213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trRosetta</a:t>
            </a:r>
            <a:endParaRPr lang="zh-CN" altLang="en-US" dirty="0"/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EDD117EF-E0EF-4D39-BF76-71F916A75C86}"/>
              </a:ext>
            </a:extLst>
          </p:cNvPr>
          <p:cNvSpPr/>
          <p:nvPr/>
        </p:nvSpPr>
        <p:spPr>
          <a:xfrm>
            <a:off x="4748492" y="3236180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 err="1"/>
              <a:t>BiLSTM</a:t>
            </a:r>
            <a:endParaRPr lang="zh-CN" altLang="en-US" sz="1200" b="1" dirty="0"/>
          </a:p>
        </p:txBody>
      </p:sp>
      <p:sp>
        <p:nvSpPr>
          <p:cNvPr id="184" name="矩形 183">
            <a:extLst>
              <a:ext uri="{FF2B5EF4-FFF2-40B4-BE49-F238E27FC236}">
                <a16:creationId xmlns:a16="http://schemas.microsoft.com/office/drawing/2014/main" id="{F82EAA60-54B6-41C6-B3C9-5F03A4FAA726}"/>
              </a:ext>
            </a:extLst>
          </p:cNvPr>
          <p:cNvSpPr/>
          <p:nvPr/>
        </p:nvSpPr>
        <p:spPr>
          <a:xfrm>
            <a:off x="3085022" y="3211295"/>
            <a:ext cx="771787" cy="3775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/>
              <a:t>LSTM</a:t>
            </a:r>
            <a:endParaRPr lang="zh-CN" altLang="en-US" sz="1200" b="1" dirty="0"/>
          </a:p>
        </p:txBody>
      </p:sp>
      <p:cxnSp>
        <p:nvCxnSpPr>
          <p:cNvPr id="185" name="直接连接符 184">
            <a:extLst>
              <a:ext uri="{FF2B5EF4-FFF2-40B4-BE49-F238E27FC236}">
                <a16:creationId xmlns:a16="http://schemas.microsoft.com/office/drawing/2014/main" id="{AE1603A8-089E-4772-B899-6B928DE03B03}"/>
              </a:ext>
            </a:extLst>
          </p:cNvPr>
          <p:cNvCxnSpPr>
            <a:cxnSpLocks/>
          </p:cNvCxnSpPr>
          <p:nvPr/>
        </p:nvCxnSpPr>
        <p:spPr>
          <a:xfrm>
            <a:off x="3498840" y="3593974"/>
            <a:ext cx="3319" cy="1951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直接连接符 185">
            <a:extLst>
              <a:ext uri="{FF2B5EF4-FFF2-40B4-BE49-F238E27FC236}">
                <a16:creationId xmlns:a16="http://schemas.microsoft.com/office/drawing/2014/main" id="{76E9D53C-1290-4DF4-9D0E-AF4353BB5A5F}"/>
              </a:ext>
            </a:extLst>
          </p:cNvPr>
          <p:cNvCxnSpPr>
            <a:cxnSpLocks/>
          </p:cNvCxnSpPr>
          <p:nvPr/>
        </p:nvCxnSpPr>
        <p:spPr>
          <a:xfrm>
            <a:off x="3493303" y="3790845"/>
            <a:ext cx="168107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7" name="直接连接符 186">
            <a:extLst>
              <a:ext uri="{FF2B5EF4-FFF2-40B4-BE49-F238E27FC236}">
                <a16:creationId xmlns:a16="http://schemas.microsoft.com/office/drawing/2014/main" id="{8E2EB27B-BCFB-4643-8EF4-152BC31A92AD}"/>
              </a:ext>
            </a:extLst>
          </p:cNvPr>
          <p:cNvCxnSpPr>
            <a:cxnSpLocks/>
          </p:cNvCxnSpPr>
          <p:nvPr/>
        </p:nvCxnSpPr>
        <p:spPr>
          <a:xfrm>
            <a:off x="5174378" y="3603540"/>
            <a:ext cx="3319" cy="1951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8" name="直接连接符 187">
            <a:extLst>
              <a:ext uri="{FF2B5EF4-FFF2-40B4-BE49-F238E27FC236}">
                <a16:creationId xmlns:a16="http://schemas.microsoft.com/office/drawing/2014/main" id="{26E4F1D0-9E5E-4E88-8D1D-2915053BE337}"/>
              </a:ext>
            </a:extLst>
          </p:cNvPr>
          <p:cNvCxnSpPr>
            <a:cxnSpLocks/>
          </p:cNvCxnSpPr>
          <p:nvPr/>
        </p:nvCxnSpPr>
        <p:spPr>
          <a:xfrm>
            <a:off x="3456827" y="2815122"/>
            <a:ext cx="39393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0" name="直接连接符 189">
            <a:extLst>
              <a:ext uri="{FF2B5EF4-FFF2-40B4-BE49-F238E27FC236}">
                <a16:creationId xmlns:a16="http://schemas.microsoft.com/office/drawing/2014/main" id="{30F284A7-34FD-4FC5-BE73-40D0EBFA709B}"/>
              </a:ext>
            </a:extLst>
          </p:cNvPr>
          <p:cNvCxnSpPr>
            <a:cxnSpLocks/>
          </p:cNvCxnSpPr>
          <p:nvPr/>
        </p:nvCxnSpPr>
        <p:spPr>
          <a:xfrm>
            <a:off x="4712728" y="2815122"/>
            <a:ext cx="42165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1" name="直接箭头连接符 190">
            <a:extLst>
              <a:ext uri="{FF2B5EF4-FFF2-40B4-BE49-F238E27FC236}">
                <a16:creationId xmlns:a16="http://schemas.microsoft.com/office/drawing/2014/main" id="{4CCA472A-2048-4D68-93BD-1ABA9F55891B}"/>
              </a:ext>
            </a:extLst>
          </p:cNvPr>
          <p:cNvCxnSpPr>
            <a:cxnSpLocks/>
          </p:cNvCxnSpPr>
          <p:nvPr/>
        </p:nvCxnSpPr>
        <p:spPr>
          <a:xfrm>
            <a:off x="3456827" y="2815122"/>
            <a:ext cx="0" cy="3961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2" name="直接箭头连接符 191">
            <a:extLst>
              <a:ext uri="{FF2B5EF4-FFF2-40B4-BE49-F238E27FC236}">
                <a16:creationId xmlns:a16="http://schemas.microsoft.com/office/drawing/2014/main" id="{8D12DE62-955A-4865-AB64-82B8FC3A968F}"/>
              </a:ext>
            </a:extLst>
          </p:cNvPr>
          <p:cNvCxnSpPr>
            <a:cxnSpLocks/>
            <a:endCxn id="183" idx="0"/>
          </p:cNvCxnSpPr>
          <p:nvPr/>
        </p:nvCxnSpPr>
        <p:spPr>
          <a:xfrm>
            <a:off x="5134386" y="2815122"/>
            <a:ext cx="0" cy="4210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矩形 192">
            <a:extLst>
              <a:ext uri="{FF2B5EF4-FFF2-40B4-BE49-F238E27FC236}">
                <a16:creationId xmlns:a16="http://schemas.microsoft.com/office/drawing/2014/main" id="{13BDD041-B2E7-41E2-A6C0-FC8795C30EA8}"/>
              </a:ext>
            </a:extLst>
          </p:cNvPr>
          <p:cNvSpPr/>
          <p:nvPr/>
        </p:nvSpPr>
        <p:spPr>
          <a:xfrm>
            <a:off x="2768026" y="3116550"/>
            <a:ext cx="3191002" cy="1321176"/>
          </a:xfrm>
          <a:prstGeom prst="rect">
            <a:avLst/>
          </a:prstGeom>
          <a:noFill/>
          <a:ln w="19050">
            <a:prstDash val="dash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文本框 193">
            <a:extLst>
              <a:ext uri="{FF2B5EF4-FFF2-40B4-BE49-F238E27FC236}">
                <a16:creationId xmlns:a16="http://schemas.microsoft.com/office/drawing/2014/main" id="{E13E0910-BDD7-43BB-88A4-99F083CD045A}"/>
              </a:ext>
            </a:extLst>
          </p:cNvPr>
          <p:cNvSpPr txBox="1"/>
          <p:nvPr/>
        </p:nvSpPr>
        <p:spPr>
          <a:xfrm>
            <a:off x="4963931" y="3876150"/>
            <a:ext cx="1068392" cy="377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ESIDEN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25469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73B2F1-BED4-472C-94B4-570727E9B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训练小批量选择模型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5BBF45-8512-494E-A455-0135D0AB5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因为想要加入</a:t>
            </a:r>
            <a:r>
              <a:rPr lang="en-US" altLang="zh-CN" dirty="0" err="1"/>
              <a:t>trRosetta</a:t>
            </a:r>
            <a:r>
              <a:rPr lang="zh-CN" altLang="en-US" dirty="0"/>
              <a:t>的特征（</a:t>
            </a:r>
            <a:r>
              <a:rPr lang="en-US" altLang="zh-CN" dirty="0"/>
              <a:t>L,L,100</a:t>
            </a:r>
            <a:r>
              <a:rPr lang="zh-CN" altLang="en-US" dirty="0"/>
              <a:t>），其中包含着残基间距离和位置信息，所以改为单个蛋白质为单位进行训练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Epoch = 20</a:t>
            </a:r>
          </a:p>
          <a:p>
            <a:pPr marL="0" indent="0">
              <a:buNone/>
            </a:pPr>
            <a:r>
              <a:rPr lang="en-US" altLang="zh-CN" dirty="0" err="1"/>
              <a:t>Batchsize</a:t>
            </a:r>
            <a:r>
              <a:rPr lang="en-US" altLang="zh-CN" dirty="0"/>
              <a:t> = 1(</a:t>
            </a:r>
            <a:r>
              <a:rPr lang="zh-CN" altLang="en-US" dirty="0"/>
              <a:t>蛋白质计数</a:t>
            </a:r>
            <a:r>
              <a:rPr lang="en-US" altLang="zh-CN" dirty="0"/>
              <a:t>)</a:t>
            </a:r>
          </a:p>
          <a:p>
            <a:pPr marL="0" indent="0">
              <a:buNone/>
            </a:pPr>
            <a:r>
              <a:rPr lang="en-US" altLang="zh-CN" dirty="0" err="1"/>
              <a:t>Samplenum</a:t>
            </a:r>
            <a:r>
              <a:rPr lang="en-US" altLang="zh-CN" dirty="0"/>
              <a:t> = 2000</a:t>
            </a:r>
          </a:p>
        </p:txBody>
      </p:sp>
    </p:spTree>
    <p:extLst>
      <p:ext uri="{BB962C8B-B14F-4D97-AF65-F5344CB8AC3E}">
        <p14:creationId xmlns:p14="http://schemas.microsoft.com/office/powerpoint/2010/main" val="2694208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338B4CC8-49E0-4E87-8136-1758CCE24D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6401713"/>
              </p:ext>
            </p:extLst>
          </p:nvPr>
        </p:nvGraphicFramePr>
        <p:xfrm>
          <a:off x="838200" y="1498454"/>
          <a:ext cx="105156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Feature(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基于</a:t>
                      </a: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pssm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pssm</a:t>
                      </a:r>
                      <a:r>
                        <a:rPr lang="en-US" altLang="zh-CN" dirty="0"/>
                        <a:t>=P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19.93+0.09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30.50+0.42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P+RE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19.69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P+DC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19.85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30.35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P+RE+DC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19.70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29.86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43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P+pi</a:t>
                      </a:r>
                      <a:r>
                        <a:rPr lang="en-US" altLang="zh-CN" dirty="0"/>
                        <a:t>(position)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20.12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31.12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4258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P+hyd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19.21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29.89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128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P+onehot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29.29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7193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P+pKx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19.85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30.54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4244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P+HHM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18.62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27.33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346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P+psfm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18.81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27.86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79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P+pp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19.31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30.24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604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P+pc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19.30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30.36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196024"/>
                  </a:ext>
                </a:extLst>
              </a:tr>
            </a:tbl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343768D2-4A0E-41CA-8567-3F6E0E4C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684"/>
            <a:ext cx="10515600" cy="1325563"/>
          </a:xfrm>
        </p:spPr>
        <p:txBody>
          <a:bodyPr/>
          <a:lstStyle/>
          <a:p>
            <a:r>
              <a:rPr lang="zh-CN" altLang="en-US" dirty="0"/>
              <a:t>验证单个特征有效性</a:t>
            </a:r>
          </a:p>
        </p:txBody>
      </p:sp>
    </p:spTree>
    <p:extLst>
      <p:ext uri="{BB962C8B-B14F-4D97-AF65-F5344CB8AC3E}">
        <p14:creationId xmlns:p14="http://schemas.microsoft.com/office/powerpoint/2010/main" val="3417900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338B4CC8-49E0-4E87-8136-1758CCE24D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4819170"/>
              </p:ext>
            </p:extLst>
          </p:nvPr>
        </p:nvGraphicFramePr>
        <p:xfrm>
          <a:off x="838200" y="1498454"/>
          <a:ext cx="10515600" cy="296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Feature(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基于</a:t>
                      </a: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pssm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pssm</a:t>
                      </a:r>
                      <a:r>
                        <a:rPr lang="en-US" altLang="zh-CN" dirty="0"/>
                        <a:t>=P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19.93+0.09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30.50+0.42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P+HHM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18.62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27.33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2748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P+psfm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18.81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27.86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756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P+HHM+psfm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18.60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27.28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err="1"/>
                        <a:t>P+HHM+psfm+onehot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17.73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26.17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4258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P+HHM+onehot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26.36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128531"/>
                  </a:ext>
                </a:extLst>
              </a:tr>
              <a:tr h="317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P+psfm+onehot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26.86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7193413"/>
                  </a:ext>
                </a:extLst>
              </a:tr>
            </a:tbl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343768D2-4A0E-41CA-8567-3F6E0E4C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684"/>
            <a:ext cx="10515600" cy="1325563"/>
          </a:xfrm>
        </p:spPr>
        <p:txBody>
          <a:bodyPr/>
          <a:lstStyle/>
          <a:p>
            <a:r>
              <a:rPr lang="zh-CN" altLang="en-US" dirty="0"/>
              <a:t>验证特征有效性补充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DDF2567-05E0-4AFB-A271-4635E05A3F3A}"/>
              </a:ext>
            </a:extLst>
          </p:cNvPr>
          <p:cNvSpPr txBox="1"/>
          <p:nvPr/>
        </p:nvSpPr>
        <p:spPr>
          <a:xfrm>
            <a:off x="679508" y="4675653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结论：</a:t>
            </a:r>
            <a:endParaRPr lang="en-US" altLang="zh-CN" dirty="0"/>
          </a:p>
          <a:p>
            <a:r>
              <a:rPr lang="en-US" altLang="zh-CN" dirty="0" err="1"/>
              <a:t>psfm</a:t>
            </a:r>
            <a:r>
              <a:rPr lang="zh-CN" altLang="en-US" dirty="0"/>
              <a:t>中的大部分有效特征</a:t>
            </a:r>
            <a:r>
              <a:rPr lang="en-US" altLang="zh-CN" dirty="0"/>
              <a:t>HHM</a:t>
            </a:r>
            <a:r>
              <a:rPr lang="zh-CN" altLang="en-US" dirty="0"/>
              <a:t>中都有，但还含有少量有效特征，</a:t>
            </a:r>
            <a:r>
              <a:rPr lang="en-US" altLang="zh-CN" dirty="0"/>
              <a:t>HHM</a:t>
            </a:r>
            <a:r>
              <a:rPr lang="zh-CN" altLang="en-US" dirty="0"/>
              <a:t>特征中除了</a:t>
            </a:r>
            <a:r>
              <a:rPr lang="en-US" altLang="zh-CN" dirty="0" err="1"/>
              <a:t>psfm</a:t>
            </a:r>
            <a:r>
              <a:rPr lang="zh-CN" altLang="en-US" dirty="0"/>
              <a:t>有效特征，还有比</a:t>
            </a:r>
            <a:r>
              <a:rPr lang="en-US" altLang="zh-CN" dirty="0" err="1"/>
              <a:t>psfm</a:t>
            </a:r>
            <a:r>
              <a:rPr lang="zh-CN" altLang="en-US" dirty="0"/>
              <a:t>更多的独立有效特征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AA4FFE4-EAFD-490B-A477-C6E6CE1FEF76}"/>
              </a:ext>
            </a:extLst>
          </p:cNvPr>
          <p:cNvGrpSpPr/>
          <p:nvPr/>
        </p:nvGrpSpPr>
        <p:grpSpPr>
          <a:xfrm>
            <a:off x="5041900" y="5695950"/>
            <a:ext cx="1957387" cy="915366"/>
            <a:chOff x="5041900" y="5695950"/>
            <a:chExt cx="1957387" cy="915366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12B2088-E05B-43C8-A576-5196DA0CB1D9}"/>
                </a:ext>
              </a:extLst>
            </p:cNvPr>
            <p:cNvSpPr/>
            <p:nvPr/>
          </p:nvSpPr>
          <p:spPr>
            <a:xfrm>
              <a:off x="5073650" y="5695950"/>
              <a:ext cx="1524000" cy="915366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803A5F48-111D-43D1-BA8E-608812C3EDAA}"/>
                </a:ext>
              </a:extLst>
            </p:cNvPr>
            <p:cNvSpPr/>
            <p:nvPr/>
          </p:nvSpPr>
          <p:spPr>
            <a:xfrm>
              <a:off x="5994400" y="5840282"/>
              <a:ext cx="952500" cy="62401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2947628E-CE76-4374-94FD-6718A58590C9}"/>
                </a:ext>
              </a:extLst>
            </p:cNvPr>
            <p:cNvSpPr/>
            <p:nvPr/>
          </p:nvSpPr>
          <p:spPr>
            <a:xfrm>
              <a:off x="5994400" y="5840282"/>
              <a:ext cx="603250" cy="62401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5BE2B94A-C8B4-42F1-97D7-936633D044B7}"/>
                </a:ext>
              </a:extLst>
            </p:cNvPr>
            <p:cNvSpPr txBox="1"/>
            <p:nvPr/>
          </p:nvSpPr>
          <p:spPr>
            <a:xfrm>
              <a:off x="5041900" y="6064189"/>
              <a:ext cx="10223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/>
                <a:t>HHM</a:t>
              </a:r>
              <a:r>
                <a:rPr lang="zh-CN" altLang="en-US" sz="1000" dirty="0"/>
                <a:t>独立特征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9C20CC0-C54C-457F-A300-B6C8AF96F83D}"/>
                </a:ext>
              </a:extLst>
            </p:cNvPr>
            <p:cNvSpPr txBox="1"/>
            <p:nvPr/>
          </p:nvSpPr>
          <p:spPr>
            <a:xfrm>
              <a:off x="5959475" y="6064189"/>
              <a:ext cx="10223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/>
                <a:t>共有特征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D3298604-7544-4DE0-A786-132658676C3E}"/>
                </a:ext>
              </a:extLst>
            </p:cNvPr>
            <p:cNvSpPr txBox="1"/>
            <p:nvPr/>
          </p:nvSpPr>
          <p:spPr>
            <a:xfrm>
              <a:off x="6506844" y="5886449"/>
              <a:ext cx="492443" cy="57784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zh-CN" sz="1000" dirty="0" err="1"/>
                <a:t>Psfm</a:t>
              </a:r>
              <a:r>
                <a:rPr lang="zh-CN" altLang="en-US" sz="1000" dirty="0"/>
                <a:t>独有特征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4176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76B15BB-B198-4897-8A20-E1A9C6701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78242" cy="685800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118FA01-34A9-4AD5-A949-E578448B8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09" y="289624"/>
            <a:ext cx="9648039" cy="666721"/>
          </a:xfrm>
        </p:spPr>
        <p:txBody>
          <a:bodyPr>
            <a:normAutofit/>
          </a:bodyPr>
          <a:lstStyle/>
          <a:p>
            <a:r>
              <a:rPr lang="zh-CN" altLang="en-US" sz="3200" b="1" dirty="0"/>
              <a:t>二面角</a:t>
            </a:r>
            <a:r>
              <a:rPr lang="el-GR" altLang="zh-CN" sz="3200" b="0" i="0" dirty="0">
                <a:solidFill>
                  <a:srgbClr val="333333"/>
                </a:solidFill>
                <a:effectLst/>
                <a:latin typeface="Helvetica Neue"/>
              </a:rPr>
              <a:t>φ</a:t>
            </a:r>
            <a:r>
              <a:rPr lang="zh-CN" altLang="en-US" sz="3200" dirty="0">
                <a:solidFill>
                  <a:srgbClr val="333333"/>
                </a:solidFill>
                <a:latin typeface="Helvetica Neue"/>
              </a:rPr>
              <a:t>和</a:t>
            </a:r>
            <a:r>
              <a:rPr lang="el-GR" altLang="zh-CN" sz="3200" b="0" i="0" dirty="0">
                <a:solidFill>
                  <a:srgbClr val="333333"/>
                </a:solidFill>
                <a:effectLst/>
                <a:latin typeface="Helvetica Neue"/>
              </a:rPr>
              <a:t>ψ</a:t>
            </a:r>
            <a:endParaRPr lang="zh-CN" altLang="en-US" sz="32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5DA46CE-F280-4C16-85C4-D9C63BBEB5E6}"/>
              </a:ext>
            </a:extLst>
          </p:cNvPr>
          <p:cNvSpPr txBox="1"/>
          <p:nvPr/>
        </p:nvSpPr>
        <p:spPr>
          <a:xfrm>
            <a:off x="4232246" y="2692757"/>
            <a:ext cx="448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zh-CN" sz="1800" b="0" i="0" dirty="0">
                <a:solidFill>
                  <a:srgbClr val="333333"/>
                </a:solidFill>
                <a:effectLst/>
                <a:latin typeface="Helvetica Neue"/>
              </a:rPr>
              <a:t>φ</a:t>
            </a:r>
            <a:r>
              <a:rPr lang="en-US" altLang="zh-CN" sz="1800" b="0" i="0" dirty="0">
                <a:solidFill>
                  <a:srgbClr val="333333"/>
                </a:solidFill>
                <a:effectLst/>
                <a:latin typeface="Helvetica Neue"/>
              </a:rPr>
              <a:t> 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5719B0-F3E8-4639-9C98-249CD8FB4B15}"/>
              </a:ext>
            </a:extLst>
          </p:cNvPr>
          <p:cNvSpPr txBox="1"/>
          <p:nvPr/>
        </p:nvSpPr>
        <p:spPr>
          <a:xfrm>
            <a:off x="4878198" y="2684475"/>
            <a:ext cx="3397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zh-CN" sz="1800" b="0" i="0" dirty="0">
                <a:solidFill>
                  <a:srgbClr val="333333"/>
                </a:solidFill>
                <a:effectLst/>
                <a:latin typeface="Helvetica Neue"/>
              </a:rPr>
              <a:t>ψ</a:t>
            </a:r>
            <a:endParaRPr lang="zh-CN" altLang="en-US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276FF9D8-101F-484E-BA43-7DEC90C46309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456652" y="2533475"/>
            <a:ext cx="90181" cy="159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C554AC0D-D024-4E00-85EE-F0DDC8CB68D3}"/>
              </a:ext>
            </a:extLst>
          </p:cNvPr>
          <p:cNvCxnSpPr>
            <a:cxnSpLocks/>
          </p:cNvCxnSpPr>
          <p:nvPr/>
        </p:nvCxnSpPr>
        <p:spPr>
          <a:xfrm flipH="1" flipV="1">
            <a:off x="4905463" y="2613116"/>
            <a:ext cx="106960" cy="161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1557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338B4CC8-49E0-4E87-8136-1758CCE24D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0525145"/>
              </p:ext>
            </p:extLst>
          </p:nvPr>
        </p:nvGraphicFramePr>
        <p:xfrm>
          <a:off x="838200" y="1498454"/>
          <a:ext cx="10515600" cy="481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Feature(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基于</a:t>
                      </a: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pssm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pssm</a:t>
                      </a:r>
                      <a:r>
                        <a:rPr lang="en-US" altLang="zh-CN" dirty="0"/>
                        <a:t>=P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19.93+0.09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30.50+0.42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P+HHM+psfm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18.60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27.28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 err="1"/>
                        <a:t>P+hhm+psfm+hyd+pp+pc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17.62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26.06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P+hhm+psfm+hyd+pp+pc+re+dc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26.41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43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P+HHM+psfm+onehot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26.17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4258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P+HHM+onehot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26.36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128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P+psfm+onehot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26.86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7193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P+hhmdim+psfm+hyd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26.39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4244950"/>
                  </a:ext>
                </a:extLst>
              </a:tr>
              <a:tr h="36300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P+hhmdim+pp+psp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26.25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346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P+hhmdim+pp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26.41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79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 err="1"/>
                        <a:t>P+hhm+psfm+onehot+hyd+pp+pc+psp</a:t>
                      </a:r>
                      <a:endParaRPr lang="zh-CN" altLang="en-US" b="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17.68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26.19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604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0" dirty="0" err="1"/>
                        <a:t>P+hhm+psfm+onehot+hyd+pp+pc</a:t>
                      </a:r>
                      <a:endParaRPr lang="zh-CN" altLang="en-US" b="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17.65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26.09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196024"/>
                  </a:ext>
                </a:extLst>
              </a:tr>
            </a:tbl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343768D2-4A0E-41CA-8567-3F6E0E4C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684"/>
            <a:ext cx="10515600" cy="1325563"/>
          </a:xfrm>
        </p:spPr>
        <p:txBody>
          <a:bodyPr/>
          <a:lstStyle/>
          <a:p>
            <a:r>
              <a:rPr lang="zh-CN" altLang="en-US" dirty="0"/>
              <a:t>验证特征有效性补充</a:t>
            </a:r>
          </a:p>
        </p:txBody>
      </p:sp>
    </p:spTree>
    <p:extLst>
      <p:ext uri="{BB962C8B-B14F-4D97-AF65-F5344CB8AC3E}">
        <p14:creationId xmlns:p14="http://schemas.microsoft.com/office/powerpoint/2010/main" val="100449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338B4CC8-49E0-4E87-8136-1758CCE24DA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737475"/>
              </p:ext>
            </p:extLst>
          </p:nvPr>
        </p:nvGraphicFramePr>
        <p:xfrm>
          <a:off x="838200" y="2572245"/>
          <a:ext cx="10515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feature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Basic+tr101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17.98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25.30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Basic+tr151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17.71(C)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25.13(C)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Basic+opus-x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17.96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25.37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Basic+tr21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25.31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Basic+tr11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25.15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094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Basic+tr251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18.24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25.74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3708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Basic+tr1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20.05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31.47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614880"/>
                  </a:ext>
                </a:extLst>
              </a:tr>
            </a:tbl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343768D2-4A0E-41CA-8567-3F6E0E4C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Small batch train</a:t>
            </a:r>
            <a:r>
              <a:rPr lang="zh-CN" altLang="en-US" dirty="0"/>
              <a:t>（</a:t>
            </a:r>
            <a:r>
              <a:rPr lang="en-US" altLang="zh-CN" dirty="0"/>
              <a:t>2000</a:t>
            </a:r>
            <a:r>
              <a:rPr lang="zh-CN" altLang="en-US" dirty="0"/>
              <a:t>个）改版后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28E244F-A041-4EC5-A962-7F8241EC4872}"/>
              </a:ext>
            </a:extLst>
          </p:cNvPr>
          <p:cNvSpPr txBox="1"/>
          <p:nvPr/>
        </p:nvSpPr>
        <p:spPr>
          <a:xfrm>
            <a:off x="838200" y="1690688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(C)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en-US" altLang="zh-CN" dirty="0">
                <a:solidFill>
                  <a:schemeClr val="tx1"/>
                </a:solidFill>
              </a:rPr>
              <a:t>Epoch</a:t>
            </a:r>
            <a:r>
              <a:rPr lang="zh-CN" altLang="en-US" dirty="0">
                <a:solidFill>
                  <a:schemeClr val="tx1"/>
                </a:solidFill>
              </a:rPr>
              <a:t>变大还可以再收敛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2265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F03B9A-4212-4135-A671-22E66B60B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80552" cy="1325563"/>
          </a:xfrm>
        </p:spPr>
        <p:txBody>
          <a:bodyPr/>
          <a:lstStyle/>
          <a:p>
            <a:r>
              <a:rPr lang="en-US" altLang="zh-CN" dirty="0"/>
              <a:t>Small batch train</a:t>
            </a:r>
            <a:r>
              <a:rPr lang="zh-CN" altLang="en-US" dirty="0"/>
              <a:t>（</a:t>
            </a:r>
            <a:r>
              <a:rPr lang="en-US" altLang="zh-CN" dirty="0"/>
              <a:t>2000</a:t>
            </a:r>
            <a:r>
              <a:rPr lang="zh-CN" altLang="en-US" dirty="0"/>
              <a:t>个）</a:t>
            </a:r>
            <a:r>
              <a:rPr lang="en-US" altLang="zh-CN" dirty="0"/>
              <a:t>Inception</a:t>
            </a:r>
            <a:br>
              <a:rPr lang="en-US" altLang="zh-CN" dirty="0"/>
            </a:br>
            <a:r>
              <a:rPr lang="en-US" altLang="zh-CN" dirty="0"/>
              <a:t>151trsize</a:t>
            </a:r>
            <a:endParaRPr lang="zh-CN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7984AA4-F22A-468F-A6BE-4E9A8955C1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029101"/>
              </p:ext>
            </p:extLst>
          </p:nvPr>
        </p:nvGraphicFramePr>
        <p:xfrm>
          <a:off x="838200" y="2572245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feature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res1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19.54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30.07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res2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19.77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31.2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3708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9020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BF03B9A-4212-4135-A671-22E66B60B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80552" cy="1325563"/>
          </a:xfrm>
        </p:spPr>
        <p:txBody>
          <a:bodyPr/>
          <a:lstStyle/>
          <a:p>
            <a:r>
              <a:rPr lang="en-US" altLang="zh-CN" dirty="0"/>
              <a:t>model select(</a:t>
            </a:r>
            <a:r>
              <a:rPr lang="zh-CN" altLang="en-US" dirty="0"/>
              <a:t>没什么用</a:t>
            </a:r>
            <a:r>
              <a:rPr lang="en-US" altLang="zh-CN" dirty="0"/>
              <a:t>)</a:t>
            </a:r>
            <a:endParaRPr lang="zh-CN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7984AA4-F22A-468F-A6BE-4E9A8955C1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6352249"/>
              </p:ext>
            </p:extLst>
          </p:nvPr>
        </p:nvGraphicFramePr>
        <p:xfrm>
          <a:off x="838200" y="1506843"/>
          <a:ext cx="105156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 </a:t>
                      </a:r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selcet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17.61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25.02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model2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25.04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model3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model4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18.07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25.42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model5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25.02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094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model6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25.37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3708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model7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17.69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25.11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7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model8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17.68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25.05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532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model9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25.24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393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model10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25.12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149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model11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18.55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25.59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41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model12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24.93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5953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29323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C9FB5F-8B6E-4917-AF7F-DDBBB938D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将二级结构预测结果作为特征</a:t>
            </a:r>
          </a:p>
        </p:txBody>
      </p:sp>
      <p:graphicFrame>
        <p:nvGraphicFramePr>
          <p:cNvPr id="8" name="表格 4">
            <a:extLst>
              <a:ext uri="{FF2B5EF4-FFF2-40B4-BE49-F238E27FC236}">
                <a16:creationId xmlns:a16="http://schemas.microsoft.com/office/drawing/2014/main" id="{9D7BBBC9-B9A0-4302-AF16-2C2991FA49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4013620"/>
              </p:ext>
            </p:extLst>
          </p:nvPr>
        </p:nvGraphicFramePr>
        <p:xfrm>
          <a:off x="838200" y="2572245"/>
          <a:ext cx="10515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feature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Pssm+hhm+pp+pc+hyd+psfm</a:t>
                      </a:r>
                      <a:r>
                        <a:rPr lang="en-US" altLang="zh-CN" dirty="0"/>
                        <a:t>=basic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17.50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25.49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Basic + SS8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15.17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65613A68-94FA-490B-ABD7-07F074CEB423}"/>
              </a:ext>
            </a:extLst>
          </p:cNvPr>
          <p:cNvSpPr txBox="1"/>
          <p:nvPr/>
        </p:nvSpPr>
        <p:spPr>
          <a:xfrm>
            <a:off x="967740" y="1440180"/>
            <a:ext cx="3116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Sample_num</a:t>
            </a:r>
            <a:r>
              <a:rPr lang="zh-CN" altLang="en-US" dirty="0"/>
              <a:t>：</a:t>
            </a:r>
            <a:r>
              <a:rPr lang="en-US" altLang="zh-CN" dirty="0"/>
              <a:t>10024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37506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3FAF4-A006-4CC5-A5DC-B0CD443AC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二级结构与二面角关系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AB1A9E-E550-46E9-8359-C9073FF9B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947" y="1322070"/>
            <a:ext cx="9725025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80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3FAF4-A006-4CC5-A5DC-B0CD443AC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二级结构与二面角关系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9ADAB82-1C3A-4A74-A709-E7A2B3061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5304263"/>
            <a:ext cx="6972300" cy="155373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9AAA1D2-3FE7-427B-9DEB-1EE88B3E7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228128"/>
            <a:ext cx="7627620" cy="426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123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3FAF4-A006-4CC5-A5DC-B0CD443AC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二级结构与二面角关系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880EF7-B72C-4174-B4AB-8DD2C9383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780" y="1512508"/>
            <a:ext cx="7734631" cy="48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274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3FAF4-A006-4CC5-A5DC-B0CD443AC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二级结构与二面角关系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784CF50-BA5B-4C96-91D0-D42F5F47D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19" y="1356488"/>
            <a:ext cx="9121141" cy="592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9565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3FAF4-A006-4CC5-A5DC-B0CD443AC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二级结构与二面角关系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EE04C64-56A4-4354-99F4-5FD67A2DE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560" y="1370728"/>
            <a:ext cx="8564880" cy="597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455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1294AB-FF01-466B-8DE4-A91BE8C57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DC1E87E-9ED0-4F15-9195-E9C3D5995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9383286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26B705AC-D48C-4409-873A-30CD89043AE1}"/>
              </a:ext>
            </a:extLst>
          </p:cNvPr>
          <p:cNvSpPr/>
          <p:nvPr/>
        </p:nvSpPr>
        <p:spPr>
          <a:xfrm>
            <a:off x="990600" y="2630804"/>
            <a:ext cx="4488180" cy="4112895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BF58A1-7565-48FA-9FF8-4BF38FB85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05180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将</a:t>
            </a:r>
            <a:r>
              <a:rPr lang="en-US" altLang="zh-CN" dirty="0" err="1"/>
              <a:t>taRosetta</a:t>
            </a:r>
            <a:r>
              <a:rPr lang="zh-CN" altLang="en-US" dirty="0"/>
              <a:t>中的预测预测残基间距离和方位信息（</a:t>
            </a:r>
            <a:r>
              <a:rPr lang="en-US" altLang="zh-CN" dirty="0"/>
              <a:t>L,L,100</a:t>
            </a:r>
            <a:r>
              <a:rPr lang="zh-CN" altLang="en-US" dirty="0"/>
              <a:t>），经过如下处理后加入新特征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EB167140-9DA1-46A8-957F-9360F77D664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加入</a:t>
            </a:r>
            <a:r>
              <a:rPr lang="en-US" altLang="zh-CN" dirty="0" err="1"/>
              <a:t>trRosetta</a:t>
            </a:r>
            <a:r>
              <a:rPr lang="zh-CN" altLang="en-US" dirty="0"/>
              <a:t>预测残基间距离和方位信息</a:t>
            </a:r>
            <a:r>
              <a:rPr lang="en-US" altLang="zh-CN" dirty="0"/>
              <a:t>(10024)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9D9C0AC-4B99-4C3C-A96A-94E5C9F1363C}"/>
              </a:ext>
            </a:extLst>
          </p:cNvPr>
          <p:cNvSpPr/>
          <p:nvPr/>
        </p:nvSpPr>
        <p:spPr>
          <a:xfrm>
            <a:off x="2133600" y="2630805"/>
            <a:ext cx="2057400" cy="7981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方案一</a:t>
            </a:r>
          </a:p>
        </p:txBody>
      </p:sp>
      <p:sp>
        <p:nvSpPr>
          <p:cNvPr id="9" name="圆柱体 8">
            <a:extLst>
              <a:ext uri="{FF2B5EF4-FFF2-40B4-BE49-F238E27FC236}">
                <a16:creationId xmlns:a16="http://schemas.microsoft.com/office/drawing/2014/main" id="{A8482508-BFCA-48CA-B168-CE7B2C2DAF60}"/>
              </a:ext>
            </a:extLst>
          </p:cNvPr>
          <p:cNvSpPr/>
          <p:nvPr/>
        </p:nvSpPr>
        <p:spPr>
          <a:xfrm>
            <a:off x="2538412" y="3543300"/>
            <a:ext cx="1247775" cy="54959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trRosetta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2F8B6B5B-808A-4ECD-AFDD-339C855FE906}"/>
              </a:ext>
            </a:extLst>
          </p:cNvPr>
          <p:cNvCxnSpPr>
            <a:cxnSpLocks/>
          </p:cNvCxnSpPr>
          <p:nvPr/>
        </p:nvCxnSpPr>
        <p:spPr>
          <a:xfrm>
            <a:off x="3122775" y="4900851"/>
            <a:ext cx="0" cy="280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34CB623B-1AC2-4541-8BF3-5F777538A1E3}"/>
              </a:ext>
            </a:extLst>
          </p:cNvPr>
          <p:cNvSpPr/>
          <p:nvPr/>
        </p:nvSpPr>
        <p:spPr>
          <a:xfrm>
            <a:off x="1889284" y="5671038"/>
            <a:ext cx="2514600" cy="7981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Resnet</a:t>
            </a:r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BF2BFE69-43B0-4A63-824D-1B31D6D7F7BE}"/>
              </a:ext>
            </a:extLst>
          </p:cNvPr>
          <p:cNvCxnSpPr>
            <a:cxnSpLocks/>
          </p:cNvCxnSpPr>
          <p:nvPr/>
        </p:nvCxnSpPr>
        <p:spPr>
          <a:xfrm>
            <a:off x="3137060" y="6469233"/>
            <a:ext cx="0" cy="135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2F143A11-69F7-4B48-A9C7-E2136F32A86D}"/>
              </a:ext>
            </a:extLst>
          </p:cNvPr>
          <p:cNvSpPr txBox="1"/>
          <p:nvPr/>
        </p:nvSpPr>
        <p:spPr>
          <a:xfrm>
            <a:off x="3848577" y="4687251"/>
            <a:ext cx="183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</a:t>
            </a:r>
            <a:r>
              <a:rPr lang="zh-CN" altLang="en-US" dirty="0"/>
              <a:t>，</a:t>
            </a:r>
            <a:r>
              <a:rPr lang="en-US" altLang="zh-CN" dirty="0"/>
              <a:t>151</a:t>
            </a:r>
            <a:r>
              <a:rPr lang="zh-CN" altLang="en-US" dirty="0"/>
              <a:t>，</a:t>
            </a:r>
            <a:r>
              <a:rPr lang="en-US" altLang="zh-CN" dirty="0"/>
              <a:t>100</a:t>
            </a:r>
            <a:endParaRPr lang="zh-CN" altLang="en-US" dirty="0"/>
          </a:p>
        </p:txBody>
      </p:sp>
      <p:sp>
        <p:nvSpPr>
          <p:cNvPr id="15" name="圆柱体 14">
            <a:extLst>
              <a:ext uri="{FF2B5EF4-FFF2-40B4-BE49-F238E27FC236}">
                <a16:creationId xmlns:a16="http://schemas.microsoft.com/office/drawing/2014/main" id="{6CA25020-DFB2-4FAF-B301-83DD5452AA01}"/>
              </a:ext>
            </a:extLst>
          </p:cNvPr>
          <p:cNvSpPr/>
          <p:nvPr/>
        </p:nvSpPr>
        <p:spPr>
          <a:xfrm>
            <a:off x="2538412" y="4373243"/>
            <a:ext cx="1247775" cy="54959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trRosetta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BCA41B5-45DC-44C4-A10A-134701483C0F}"/>
              </a:ext>
            </a:extLst>
          </p:cNvPr>
          <p:cNvSpPr txBox="1"/>
          <p:nvPr/>
        </p:nvSpPr>
        <p:spPr>
          <a:xfrm>
            <a:off x="3848577" y="3647240"/>
            <a:ext cx="183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</a:t>
            </a:r>
            <a:r>
              <a:rPr lang="zh-CN" altLang="en-US" dirty="0"/>
              <a:t>，</a:t>
            </a:r>
            <a:r>
              <a:rPr lang="en-US" altLang="zh-CN" dirty="0"/>
              <a:t>L</a:t>
            </a:r>
            <a:r>
              <a:rPr lang="zh-CN" altLang="en-US" dirty="0"/>
              <a:t>，</a:t>
            </a:r>
            <a:r>
              <a:rPr lang="en-US" altLang="zh-CN" dirty="0"/>
              <a:t>100</a:t>
            </a:r>
            <a:endParaRPr lang="zh-CN" altLang="en-US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ABDBC37-0733-4E64-8CE3-DF85F7F04331}"/>
              </a:ext>
            </a:extLst>
          </p:cNvPr>
          <p:cNvCxnSpPr>
            <a:cxnSpLocks/>
            <a:stCxn id="9" idx="3"/>
            <a:endCxn id="15" idx="1"/>
          </p:cNvCxnSpPr>
          <p:nvPr/>
        </p:nvCxnSpPr>
        <p:spPr>
          <a:xfrm>
            <a:off x="3162300" y="4092892"/>
            <a:ext cx="0" cy="280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487D5836-5B1B-4873-A617-36DFB344B28B}"/>
              </a:ext>
            </a:extLst>
          </p:cNvPr>
          <p:cNvSpPr txBox="1"/>
          <p:nvPr/>
        </p:nvSpPr>
        <p:spPr>
          <a:xfrm>
            <a:off x="3162300" y="4069459"/>
            <a:ext cx="1217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滑动窗口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B7577C3-2421-4423-ABAD-5B516F5CDE58}"/>
              </a:ext>
            </a:extLst>
          </p:cNvPr>
          <p:cNvSpPr/>
          <p:nvPr/>
        </p:nvSpPr>
        <p:spPr>
          <a:xfrm>
            <a:off x="2538415" y="5181202"/>
            <a:ext cx="1247772" cy="280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SElayer</a:t>
            </a:r>
            <a:endParaRPr lang="zh-CN" altLang="en-US" dirty="0"/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4C41121-6E28-4F98-97DD-4EBB79AFDC00}"/>
              </a:ext>
            </a:extLst>
          </p:cNvPr>
          <p:cNvCxnSpPr>
            <a:cxnSpLocks/>
          </p:cNvCxnSpPr>
          <p:nvPr/>
        </p:nvCxnSpPr>
        <p:spPr>
          <a:xfrm>
            <a:off x="3159445" y="5390687"/>
            <a:ext cx="0" cy="280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id="{5BCEABC9-8A0F-48C1-A7F3-53EC8D02B54D}"/>
              </a:ext>
            </a:extLst>
          </p:cNvPr>
          <p:cNvSpPr/>
          <p:nvPr/>
        </p:nvSpPr>
        <p:spPr>
          <a:xfrm>
            <a:off x="6865620" y="2630804"/>
            <a:ext cx="4488180" cy="4112895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6E2E3E2-9FB7-4ABF-971F-37A68D99F4B5}"/>
              </a:ext>
            </a:extLst>
          </p:cNvPr>
          <p:cNvSpPr/>
          <p:nvPr/>
        </p:nvSpPr>
        <p:spPr>
          <a:xfrm>
            <a:off x="8008620" y="2630805"/>
            <a:ext cx="2057400" cy="7981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方案二</a:t>
            </a:r>
          </a:p>
        </p:txBody>
      </p:sp>
      <p:sp>
        <p:nvSpPr>
          <p:cNvPr id="34" name="圆柱体 33">
            <a:extLst>
              <a:ext uri="{FF2B5EF4-FFF2-40B4-BE49-F238E27FC236}">
                <a16:creationId xmlns:a16="http://schemas.microsoft.com/office/drawing/2014/main" id="{8E2632A4-753C-43EB-A0EF-E90AB9C35393}"/>
              </a:ext>
            </a:extLst>
          </p:cNvPr>
          <p:cNvSpPr/>
          <p:nvPr/>
        </p:nvSpPr>
        <p:spPr>
          <a:xfrm>
            <a:off x="8413432" y="3543300"/>
            <a:ext cx="1247775" cy="54959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trRosetta</a:t>
            </a:r>
            <a:endParaRPr lang="zh-CN" altLang="en-US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8B03B8AD-A6F5-410D-83F9-12061CF3D4E6}"/>
              </a:ext>
            </a:extLst>
          </p:cNvPr>
          <p:cNvCxnSpPr>
            <a:cxnSpLocks/>
          </p:cNvCxnSpPr>
          <p:nvPr/>
        </p:nvCxnSpPr>
        <p:spPr>
          <a:xfrm>
            <a:off x="8997795" y="4900851"/>
            <a:ext cx="0" cy="280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400BC269-98F9-48DF-A95B-6BDD431B2212}"/>
              </a:ext>
            </a:extLst>
          </p:cNvPr>
          <p:cNvSpPr/>
          <p:nvPr/>
        </p:nvSpPr>
        <p:spPr>
          <a:xfrm>
            <a:off x="7764304" y="5671038"/>
            <a:ext cx="2514600" cy="7981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深度残差收缩网络（</a:t>
            </a:r>
            <a:r>
              <a:rPr lang="en-US" altLang="zh-CN" dirty="0" err="1"/>
              <a:t>Rsnet</a:t>
            </a:r>
            <a:r>
              <a:rPr lang="zh-CN" altLang="en-US" dirty="0"/>
              <a:t>）</a:t>
            </a: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E1C002A1-7BF2-4546-9ACB-670B6A81F016}"/>
              </a:ext>
            </a:extLst>
          </p:cNvPr>
          <p:cNvCxnSpPr>
            <a:cxnSpLocks/>
          </p:cNvCxnSpPr>
          <p:nvPr/>
        </p:nvCxnSpPr>
        <p:spPr>
          <a:xfrm>
            <a:off x="9012080" y="6469233"/>
            <a:ext cx="0" cy="135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12A49D8F-ADF2-4943-921C-FA94E8A94E74}"/>
              </a:ext>
            </a:extLst>
          </p:cNvPr>
          <p:cNvSpPr txBox="1"/>
          <p:nvPr/>
        </p:nvSpPr>
        <p:spPr>
          <a:xfrm>
            <a:off x="9723597" y="4687251"/>
            <a:ext cx="183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</a:t>
            </a:r>
            <a:r>
              <a:rPr lang="zh-CN" altLang="en-US" dirty="0"/>
              <a:t>，</a:t>
            </a:r>
            <a:r>
              <a:rPr lang="en-US" altLang="zh-CN" dirty="0"/>
              <a:t>151</a:t>
            </a:r>
            <a:r>
              <a:rPr lang="zh-CN" altLang="en-US" dirty="0"/>
              <a:t>，</a:t>
            </a:r>
            <a:r>
              <a:rPr lang="en-US" altLang="zh-CN" dirty="0"/>
              <a:t>100</a:t>
            </a:r>
            <a:endParaRPr lang="zh-CN" altLang="en-US" dirty="0"/>
          </a:p>
        </p:txBody>
      </p:sp>
      <p:sp>
        <p:nvSpPr>
          <p:cNvPr id="39" name="圆柱体 38">
            <a:extLst>
              <a:ext uri="{FF2B5EF4-FFF2-40B4-BE49-F238E27FC236}">
                <a16:creationId xmlns:a16="http://schemas.microsoft.com/office/drawing/2014/main" id="{99ADED39-35A4-4B0C-8C03-2B93A6723DA0}"/>
              </a:ext>
            </a:extLst>
          </p:cNvPr>
          <p:cNvSpPr/>
          <p:nvPr/>
        </p:nvSpPr>
        <p:spPr>
          <a:xfrm>
            <a:off x="8413432" y="4373243"/>
            <a:ext cx="1247775" cy="54959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trRosetta</a:t>
            </a:r>
            <a:endParaRPr lang="zh-CN" altLang="en-US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2D910929-6D76-4595-845C-4FF6B1CDAE9A}"/>
              </a:ext>
            </a:extLst>
          </p:cNvPr>
          <p:cNvSpPr txBox="1"/>
          <p:nvPr/>
        </p:nvSpPr>
        <p:spPr>
          <a:xfrm>
            <a:off x="9723597" y="3647240"/>
            <a:ext cx="183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</a:t>
            </a:r>
            <a:r>
              <a:rPr lang="zh-CN" altLang="en-US" dirty="0"/>
              <a:t>，</a:t>
            </a:r>
            <a:r>
              <a:rPr lang="en-US" altLang="zh-CN" dirty="0"/>
              <a:t>L</a:t>
            </a:r>
            <a:r>
              <a:rPr lang="zh-CN" altLang="en-US" dirty="0"/>
              <a:t>，</a:t>
            </a:r>
            <a:r>
              <a:rPr lang="en-US" altLang="zh-CN" dirty="0"/>
              <a:t>100</a:t>
            </a:r>
            <a:endParaRPr lang="zh-CN" altLang="en-US" dirty="0"/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8E1F7CE6-8062-472A-AFEC-18EC6E911D21}"/>
              </a:ext>
            </a:extLst>
          </p:cNvPr>
          <p:cNvCxnSpPr>
            <a:cxnSpLocks/>
            <a:stCxn id="34" idx="3"/>
            <a:endCxn id="39" idx="1"/>
          </p:cNvCxnSpPr>
          <p:nvPr/>
        </p:nvCxnSpPr>
        <p:spPr>
          <a:xfrm>
            <a:off x="9037320" y="4092892"/>
            <a:ext cx="0" cy="280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7938FE3E-8FDA-4A61-B87C-A2C1416E483C}"/>
              </a:ext>
            </a:extLst>
          </p:cNvPr>
          <p:cNvSpPr txBox="1"/>
          <p:nvPr/>
        </p:nvSpPr>
        <p:spPr>
          <a:xfrm>
            <a:off x="9037320" y="4069459"/>
            <a:ext cx="1217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滑动窗口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BB6F88ED-3974-42D7-9B8D-43D14401AEB0}"/>
              </a:ext>
            </a:extLst>
          </p:cNvPr>
          <p:cNvSpPr/>
          <p:nvPr/>
        </p:nvSpPr>
        <p:spPr>
          <a:xfrm>
            <a:off x="8413435" y="5181202"/>
            <a:ext cx="1247772" cy="280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SElayer</a:t>
            </a:r>
            <a:endParaRPr lang="zh-CN" altLang="en-US" dirty="0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CF79E634-AE02-4B17-A71C-94A876CC681B}"/>
              </a:ext>
            </a:extLst>
          </p:cNvPr>
          <p:cNvCxnSpPr>
            <a:cxnSpLocks/>
          </p:cNvCxnSpPr>
          <p:nvPr/>
        </p:nvCxnSpPr>
        <p:spPr>
          <a:xfrm>
            <a:off x="9034465" y="5390687"/>
            <a:ext cx="0" cy="280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7012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956AC-3D04-4B3E-AC2D-98DF69785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深度残差收缩网络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3274DD-4732-4943-A039-BF8DA425B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i="0" dirty="0">
                <a:solidFill>
                  <a:srgbClr val="121212"/>
                </a:solidFill>
                <a:effectLst/>
                <a:latin typeface="-apple-system"/>
              </a:rPr>
              <a:t>分为</a:t>
            </a:r>
            <a:r>
              <a:rPr lang="en-US" altLang="zh-CN" i="0" dirty="0">
                <a:solidFill>
                  <a:srgbClr val="121212"/>
                </a:solidFill>
                <a:effectLst/>
                <a:latin typeface="-apple-system"/>
              </a:rPr>
              <a:t>2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种：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DRSN-CS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和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DRSN-CW</a:t>
            </a:r>
          </a:p>
          <a:p>
            <a:r>
              <a:rPr lang="zh-CN" altLang="en-US" sz="2000" i="0" dirty="0">
                <a:solidFill>
                  <a:srgbClr val="121212"/>
                </a:solidFill>
                <a:effectLst/>
                <a:latin typeface="-apple-system"/>
              </a:rPr>
              <a:t>面向的是带有“噪声”的信号，将“软阈值化”作为“收缩层”引入残差模块之中，并且提出了自适应设置阈值的方法。实际上，这里的“噪声”可以宽泛地理解为“与当前任务无关的特征信息”</a:t>
            </a:r>
            <a:endParaRPr lang="en-US" altLang="zh-CN" sz="2000" dirty="0">
              <a:solidFill>
                <a:srgbClr val="121212"/>
              </a:solidFill>
              <a:latin typeface="-apple-system"/>
            </a:endParaRPr>
          </a:p>
          <a:p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核心算法的部分（软阈值化和其导数公式）</a:t>
            </a:r>
            <a:endParaRPr lang="en-US" altLang="zh-CN" dirty="0">
              <a:solidFill>
                <a:srgbClr val="121212"/>
              </a:solidFill>
              <a:latin typeface="-apple-system"/>
            </a:endParaRPr>
          </a:p>
          <a:p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A8DCDCE-F963-467F-B91D-35EDCFABE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327" y="4794983"/>
            <a:ext cx="3219048" cy="1009524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5B94AE6-E92F-484A-908D-F2BA1D65F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795" y="4890221"/>
            <a:ext cx="3161905" cy="9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879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956AC-3D04-4B3E-AC2D-98DF69785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DRSN-CS</a:t>
            </a:r>
            <a:r>
              <a:rPr lang="zh-CN" altLang="en-US" dirty="0"/>
              <a:t>中的模块</a:t>
            </a:r>
            <a:r>
              <a:rPr lang="en-US" altLang="zh-CN" dirty="0"/>
              <a:t>RSBU-CS</a:t>
            </a:r>
            <a:endParaRPr lang="zh-CN" altLang="en-US" dirty="0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4BEEC2D0-6C6F-4550-8887-937DD1451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747" y="1733762"/>
            <a:ext cx="2676190" cy="3390476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ABAC4226-7DEA-4407-BE42-F70FE957DF73}"/>
              </a:ext>
            </a:extLst>
          </p:cNvPr>
          <p:cNvSpPr txBox="1"/>
          <p:nvPr/>
        </p:nvSpPr>
        <p:spPr>
          <a:xfrm>
            <a:off x="1333850" y="5332908"/>
            <a:ext cx="3338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Residual building units</a:t>
            </a:r>
            <a:r>
              <a:rPr lang="zh-CN" altLang="en-US" dirty="0"/>
              <a:t>（</a:t>
            </a:r>
            <a:r>
              <a:rPr lang="en-US" altLang="zh-CN" dirty="0"/>
              <a:t>RBUs</a:t>
            </a:r>
            <a:r>
              <a:rPr lang="zh-CN" altLang="en-US" dirty="0"/>
              <a:t>）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1D01D17B-C21A-456F-95EB-A71E9EE7301D}"/>
              </a:ext>
            </a:extLst>
          </p:cNvPr>
          <p:cNvSpPr txBox="1"/>
          <p:nvPr/>
        </p:nvSpPr>
        <p:spPr>
          <a:xfrm>
            <a:off x="1807478" y="1497268"/>
            <a:ext cx="2583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ResNet</a:t>
            </a:r>
            <a:r>
              <a:rPr lang="zh-CN" altLang="en-US" dirty="0"/>
              <a:t>中的残差块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C19BA55B-40B3-45B3-9800-8CC0D92120D8}"/>
              </a:ext>
            </a:extLst>
          </p:cNvPr>
          <p:cNvGrpSpPr/>
          <p:nvPr/>
        </p:nvGrpSpPr>
        <p:grpSpPr>
          <a:xfrm>
            <a:off x="6702104" y="1549096"/>
            <a:ext cx="4307413" cy="4994093"/>
            <a:chOff x="6702104" y="1549096"/>
            <a:chExt cx="4307413" cy="4994093"/>
          </a:xfrm>
        </p:grpSpPr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CEF279B8-6C00-4574-99B2-5B94A6117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02104" y="1561086"/>
              <a:ext cx="4055538" cy="4296121"/>
            </a:xfrm>
            <a:prstGeom prst="rect">
              <a:avLst/>
            </a:prstGeom>
          </p:spPr>
        </p:pic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39AD33A9-0CC4-49B3-8921-9B74C7CF11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95231" y="1717546"/>
              <a:ext cx="714286" cy="990476"/>
            </a:xfrm>
            <a:prstGeom prst="rect">
              <a:avLst/>
            </a:prstGeom>
          </p:spPr>
        </p:pic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417E38E9-9EA8-43E8-8EB9-DA4E026CE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07103" y="5552713"/>
              <a:ext cx="714286" cy="990476"/>
            </a:xfrm>
            <a:prstGeom prst="rect">
              <a:avLst/>
            </a:prstGeom>
          </p:spPr>
        </p:pic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8470E440-12F5-4EE1-AB7A-6E888A1D25AB}"/>
                </a:ext>
              </a:extLst>
            </p:cNvPr>
            <p:cNvSpPr txBox="1"/>
            <p:nvPr/>
          </p:nvSpPr>
          <p:spPr>
            <a:xfrm>
              <a:off x="7605073" y="5672541"/>
              <a:ext cx="19233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RSBU-CS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E97C612-98D4-4B43-AE1C-FDA55C5E6671}"/>
                </a:ext>
              </a:extLst>
            </p:cNvPr>
            <p:cNvSpPr txBox="1"/>
            <p:nvPr/>
          </p:nvSpPr>
          <p:spPr>
            <a:xfrm>
              <a:off x="6978270" y="1549096"/>
              <a:ext cx="2583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DRSN-CS</a:t>
              </a:r>
              <a:r>
                <a:rPr lang="zh-CN" altLang="en-US" dirty="0"/>
                <a:t>中的残差块</a:t>
              </a:r>
            </a:p>
          </p:txBody>
        </p:sp>
      </p:grp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26DB054D-0783-41A4-A249-B5B0C0CF0B2D}"/>
              </a:ext>
            </a:extLst>
          </p:cNvPr>
          <p:cNvCxnSpPr>
            <a:cxnSpLocks/>
          </p:cNvCxnSpPr>
          <p:nvPr/>
        </p:nvCxnSpPr>
        <p:spPr>
          <a:xfrm flipH="1">
            <a:off x="9638950" y="2793534"/>
            <a:ext cx="134224" cy="320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90DF6683-C9A9-4747-86B8-AC65B45AAF42}"/>
              </a:ext>
            </a:extLst>
          </p:cNvPr>
          <p:cNvSpPr txBox="1"/>
          <p:nvPr/>
        </p:nvSpPr>
        <p:spPr>
          <a:xfrm>
            <a:off x="9336756" y="2461801"/>
            <a:ext cx="282499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effectLst/>
                <a:latin typeface="Arial" panose="020B0604020202020204" pitchFamily="34" charset="0"/>
              </a:rPr>
              <a:t>GAP</a:t>
            </a:r>
            <a:r>
              <a:rPr lang="zh-CN" altLang="en-US" sz="1000" dirty="0">
                <a:effectLst/>
                <a:latin typeface="Arial" panose="020B0604020202020204" pitchFamily="34" charset="0"/>
              </a:rPr>
              <a:t>是从特征图的每个通道计算平均值的操作</a:t>
            </a:r>
            <a:endParaRPr lang="zh-CN" altLang="en-US" sz="1000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088E2AFE-990B-417E-B73D-9F4EC41D7B0B}"/>
              </a:ext>
            </a:extLst>
          </p:cNvPr>
          <p:cNvSpPr txBox="1"/>
          <p:nvPr/>
        </p:nvSpPr>
        <p:spPr>
          <a:xfrm>
            <a:off x="9018165" y="5271353"/>
            <a:ext cx="282499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00" dirty="0">
                <a:effectLst/>
                <a:latin typeface="Arial" panose="020B0604020202020204" pitchFamily="34" charset="0"/>
              </a:rPr>
              <a:t>矩阵对应元素乘积</a:t>
            </a:r>
            <a:endParaRPr lang="zh-CN" altLang="en-US" sz="1000" dirty="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989E129B-CCE8-4564-BFE4-051BF4230707}"/>
              </a:ext>
            </a:extLst>
          </p:cNvPr>
          <p:cNvCxnSpPr>
            <a:cxnSpLocks/>
          </p:cNvCxnSpPr>
          <p:nvPr/>
        </p:nvCxnSpPr>
        <p:spPr>
          <a:xfrm flipH="1" flipV="1">
            <a:off x="8883941" y="4941108"/>
            <a:ext cx="268448" cy="268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28787F17-5511-4539-A6B8-89CA52C61A78}"/>
              </a:ext>
            </a:extLst>
          </p:cNvPr>
          <p:cNvSpPr txBox="1"/>
          <p:nvPr/>
        </p:nvSpPr>
        <p:spPr>
          <a:xfrm>
            <a:off x="7164198" y="4149610"/>
            <a:ext cx="57045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00" dirty="0">
                <a:effectLst/>
                <a:latin typeface="Arial" panose="020B0604020202020204" pitchFamily="34" charset="0"/>
              </a:rPr>
              <a:t>软阈值</a:t>
            </a:r>
            <a:endParaRPr lang="zh-CN" altLang="en-US" sz="1000" dirty="0"/>
          </a:p>
        </p:txBody>
      </p: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F88B6CAD-BD5C-4BDE-8D18-2E0603957F31}"/>
              </a:ext>
            </a:extLst>
          </p:cNvPr>
          <p:cNvCxnSpPr>
            <a:cxnSpLocks/>
          </p:cNvCxnSpPr>
          <p:nvPr/>
        </p:nvCxnSpPr>
        <p:spPr>
          <a:xfrm>
            <a:off x="7491369" y="4395831"/>
            <a:ext cx="486561" cy="391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74E9F89D-DC95-4293-A509-0ACD25E591F7}"/>
              </a:ext>
            </a:extLst>
          </p:cNvPr>
          <p:cNvSpPr txBox="1"/>
          <p:nvPr/>
        </p:nvSpPr>
        <p:spPr>
          <a:xfrm>
            <a:off x="2986424" y="1284087"/>
            <a:ext cx="60946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effectLst/>
                <a:latin typeface="Arial" panose="020B0604020202020204" pitchFamily="34" charset="0"/>
              </a:rPr>
              <a:t>C</a:t>
            </a:r>
            <a:r>
              <a:rPr lang="zh-CN" altLang="en-US" sz="1200" b="1" dirty="0">
                <a:effectLst/>
                <a:latin typeface="Arial" panose="020B0604020202020204" pitchFamily="34" charset="0"/>
              </a:rPr>
              <a:t>、</a:t>
            </a:r>
            <a:r>
              <a:rPr lang="en-US" altLang="zh-CN" sz="1200" b="1" dirty="0">
                <a:effectLst/>
                <a:latin typeface="Arial" panose="020B0604020202020204" pitchFamily="34" charset="0"/>
              </a:rPr>
              <a:t>W</a:t>
            </a:r>
            <a:r>
              <a:rPr lang="zh-CN" altLang="en-US" sz="1200" b="1" dirty="0">
                <a:effectLst/>
                <a:latin typeface="Arial" panose="020B0604020202020204" pitchFamily="34" charset="0"/>
              </a:rPr>
              <a:t>和</a:t>
            </a:r>
            <a:r>
              <a:rPr lang="en-US" altLang="zh-CN" sz="1200" b="1" dirty="0">
                <a:effectLst/>
                <a:latin typeface="Arial" panose="020B0604020202020204" pitchFamily="34" charset="0"/>
              </a:rPr>
              <a:t>1</a:t>
            </a:r>
            <a:r>
              <a:rPr lang="zh-CN" altLang="en-US" sz="1200" b="1" dirty="0">
                <a:effectLst/>
                <a:latin typeface="Arial" panose="020B0604020202020204" pitchFamily="34" charset="0"/>
              </a:rPr>
              <a:t>分别是特征图的通道数、宽度和高度，</a:t>
            </a:r>
            <a:r>
              <a:rPr lang="en-US" altLang="zh-CN" sz="1200" b="1" dirty="0">
                <a:effectLst/>
                <a:latin typeface="Arial" panose="020B0604020202020204" pitchFamily="34" charset="0"/>
              </a:rPr>
              <a:t>K</a:t>
            </a:r>
            <a:r>
              <a:rPr lang="zh-CN" altLang="en-US" sz="1200" b="1" dirty="0">
                <a:effectLst/>
                <a:latin typeface="Arial" panose="020B0604020202020204" pitchFamily="34" charset="0"/>
              </a:rPr>
              <a:t>是卷积层中卷积核的数量</a:t>
            </a:r>
            <a:endParaRPr lang="zh-CN" altLang="en-US" sz="1200" b="1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CC3789C4-DD47-4DF3-A076-1EFCD371BFE4}"/>
              </a:ext>
            </a:extLst>
          </p:cNvPr>
          <p:cNvSpPr txBox="1"/>
          <p:nvPr/>
        </p:nvSpPr>
        <p:spPr>
          <a:xfrm>
            <a:off x="7407479" y="6149130"/>
            <a:ext cx="4055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优势：阈值由反向传播自动学习调整，类似于加权处理</a:t>
            </a:r>
          </a:p>
        </p:txBody>
      </p:sp>
    </p:spTree>
    <p:extLst>
      <p:ext uri="{BB962C8B-B14F-4D97-AF65-F5344CB8AC3E}">
        <p14:creationId xmlns:p14="http://schemas.microsoft.com/office/powerpoint/2010/main" val="4681256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956AC-3D04-4B3E-AC2D-98DF69785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DRSN-CS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44B6BBE8-8D87-4C94-976C-C34135D2A6AC}"/>
              </a:ext>
            </a:extLst>
          </p:cNvPr>
          <p:cNvGrpSpPr/>
          <p:nvPr/>
        </p:nvGrpSpPr>
        <p:grpSpPr>
          <a:xfrm>
            <a:off x="2351052" y="3028159"/>
            <a:ext cx="8172156" cy="3015860"/>
            <a:chOff x="2325885" y="1576863"/>
            <a:chExt cx="8172156" cy="3015860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E932ABBB-B63C-4245-B8E7-3ED88858B8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5885" y="2142126"/>
              <a:ext cx="8062569" cy="2378967"/>
            </a:xfrm>
            <a:prstGeom prst="rect">
              <a:avLst/>
            </a:prstGeom>
          </p:spPr>
        </p:pic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D4E5E401-A641-4484-A9EB-9EFA99ADD4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5947" y="3204594"/>
              <a:ext cx="155916" cy="7885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2BFC7A04-BE0A-4E7B-99B4-D78901137694}"/>
                </a:ext>
              </a:extLst>
            </p:cNvPr>
            <p:cNvSpPr txBox="1"/>
            <p:nvPr/>
          </p:nvSpPr>
          <p:spPr>
            <a:xfrm>
              <a:off x="3394833" y="4120223"/>
              <a:ext cx="2200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经</a:t>
              </a:r>
              <a:r>
                <a:rPr lang="en-US" altLang="zh-CN" dirty="0"/>
                <a:t>sigmoid</a:t>
              </a:r>
              <a:r>
                <a:rPr lang="zh-CN" altLang="en-US" dirty="0"/>
                <a:t>后的输出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86D7649-7424-46D8-8F5B-F1FC27470AFD}"/>
                </a:ext>
              </a:extLst>
            </p:cNvPr>
            <p:cNvSpPr txBox="1"/>
            <p:nvPr/>
          </p:nvSpPr>
          <p:spPr>
            <a:xfrm>
              <a:off x="9353724" y="4223391"/>
              <a:ext cx="11443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通道数</a:t>
              </a:r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60A87C12-D0D6-4734-86CC-8B86EEF25B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244668" y="3331609"/>
              <a:ext cx="444616" cy="8209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7991116-E8C0-4AA0-9FFC-EBA4B93A6850}"/>
                </a:ext>
              </a:extLst>
            </p:cNvPr>
            <p:cNvSpPr txBox="1"/>
            <p:nvPr/>
          </p:nvSpPr>
          <p:spPr>
            <a:xfrm>
              <a:off x="8637777" y="4223391"/>
              <a:ext cx="4894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高</a:t>
              </a:r>
            </a:p>
          </p:txBody>
        </p: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CD4930CE-3C6C-4652-8C63-031F34614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97168" y="3429000"/>
              <a:ext cx="0" cy="72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9AD93EC-4778-418C-AEB3-CCAB2D2988C8}"/>
                </a:ext>
              </a:extLst>
            </p:cNvPr>
            <p:cNvSpPr txBox="1"/>
            <p:nvPr/>
          </p:nvSpPr>
          <p:spPr>
            <a:xfrm>
              <a:off x="7896663" y="4223391"/>
              <a:ext cx="4894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宽</a:t>
              </a: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5AA64A4F-33A9-466A-9107-19D1AC1186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56054" y="3427690"/>
              <a:ext cx="290992" cy="7248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21E1824-2B00-4114-972F-510FF904F995}"/>
                </a:ext>
              </a:extLst>
            </p:cNvPr>
            <p:cNvSpPr txBox="1"/>
            <p:nvPr/>
          </p:nvSpPr>
          <p:spPr>
            <a:xfrm>
              <a:off x="8240352" y="1576863"/>
              <a:ext cx="12308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输入特征</a:t>
              </a:r>
            </a:p>
          </p:txBody>
        </p: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547A69EE-8D34-44F7-BAD2-11E1D6EF56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12822" y="1946246"/>
              <a:ext cx="251670" cy="7633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03160BED-E053-43B5-8CBA-28E44C7268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7107" y="3236921"/>
              <a:ext cx="155916" cy="7885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690DC7B9-37EB-47DB-A016-13BAB40E8E58}"/>
                </a:ext>
              </a:extLst>
            </p:cNvPr>
            <p:cNvSpPr txBox="1"/>
            <p:nvPr/>
          </p:nvSpPr>
          <p:spPr>
            <a:xfrm>
              <a:off x="2404703" y="4152550"/>
              <a:ext cx="11443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软阈值</a:t>
              </a: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B4776621-4529-4439-AD08-896479A8A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4186" y="885611"/>
            <a:ext cx="4142857" cy="2447619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B97C3EB3-480E-4635-83B4-912BD771159C}"/>
              </a:ext>
            </a:extLst>
          </p:cNvPr>
          <p:cNvCxnSpPr>
            <a:cxnSpLocks/>
          </p:cNvCxnSpPr>
          <p:nvPr/>
        </p:nvCxnSpPr>
        <p:spPr>
          <a:xfrm flipV="1">
            <a:off x="4520490" y="3524771"/>
            <a:ext cx="1125124" cy="7116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30632146-A852-40C5-8CF0-77C81CA1D5F7}"/>
              </a:ext>
            </a:extLst>
          </p:cNvPr>
          <p:cNvCxnSpPr>
            <a:cxnSpLocks/>
          </p:cNvCxnSpPr>
          <p:nvPr/>
        </p:nvCxnSpPr>
        <p:spPr>
          <a:xfrm flipH="1" flipV="1">
            <a:off x="5620981" y="2926831"/>
            <a:ext cx="772023" cy="14366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36" name="图片 35">
            <a:extLst>
              <a:ext uri="{FF2B5EF4-FFF2-40B4-BE49-F238E27FC236}">
                <a16:creationId xmlns:a16="http://schemas.microsoft.com/office/drawing/2014/main" id="{ABF84985-2F50-45A6-A8C6-4D07EC7E8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520" y="3180164"/>
            <a:ext cx="108094" cy="248836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0310789D-65EB-48C9-834E-58B81117E1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3004" y="389065"/>
            <a:ext cx="1133333" cy="8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778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>
            <a:extLst>
              <a:ext uri="{FF2B5EF4-FFF2-40B4-BE49-F238E27FC236}">
                <a16:creationId xmlns:a16="http://schemas.microsoft.com/office/drawing/2014/main" id="{99F57005-3542-448E-9BEC-875CEBC32F52}"/>
              </a:ext>
            </a:extLst>
          </p:cNvPr>
          <p:cNvGrpSpPr/>
          <p:nvPr/>
        </p:nvGrpSpPr>
        <p:grpSpPr>
          <a:xfrm>
            <a:off x="1202434" y="1733762"/>
            <a:ext cx="4307413" cy="4994093"/>
            <a:chOff x="6702104" y="1549096"/>
            <a:chExt cx="4307413" cy="4994093"/>
          </a:xfrm>
        </p:grpSpPr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5ADFE42D-5ADF-4482-88A7-3745EE653D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02104" y="1561086"/>
              <a:ext cx="4055538" cy="4296121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47CEA3A5-CA84-4592-A248-573ABB6CD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95231" y="1717546"/>
              <a:ext cx="714286" cy="990476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9D2A902C-F43F-43D2-8B28-B0CA6DD8E5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07103" y="5552713"/>
              <a:ext cx="714286" cy="990476"/>
            </a:xfrm>
            <a:prstGeom prst="rect">
              <a:avLst/>
            </a:prstGeom>
          </p:spPr>
        </p:pic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6F1E394C-339F-42E7-AE79-F7E7D7B9042A}"/>
                </a:ext>
              </a:extLst>
            </p:cNvPr>
            <p:cNvSpPr txBox="1"/>
            <p:nvPr/>
          </p:nvSpPr>
          <p:spPr>
            <a:xfrm>
              <a:off x="7605073" y="5672541"/>
              <a:ext cx="19233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RSBU-CS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DEECA121-27C6-4890-8333-CEB4EF05BA82}"/>
                </a:ext>
              </a:extLst>
            </p:cNvPr>
            <p:cNvSpPr txBox="1"/>
            <p:nvPr/>
          </p:nvSpPr>
          <p:spPr>
            <a:xfrm>
              <a:off x="6978270" y="1549096"/>
              <a:ext cx="2583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DRSN-CS</a:t>
              </a:r>
              <a:r>
                <a:rPr lang="zh-CN" altLang="en-US" dirty="0"/>
                <a:t>中的残差块</a:t>
              </a:r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96F956AC-3D04-4B3E-AC2D-98DF69785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DRSN-CW</a:t>
            </a:r>
            <a:r>
              <a:rPr lang="zh-CN" altLang="en-US" dirty="0"/>
              <a:t>和</a:t>
            </a:r>
            <a:r>
              <a:rPr lang="en-US" altLang="zh-CN" dirty="0"/>
              <a:t>DRSN-CS</a:t>
            </a:r>
            <a:r>
              <a:rPr lang="zh-CN" altLang="en-US" dirty="0"/>
              <a:t>的对比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39AD33A9-0CC4-49B3-8921-9B74C7CF1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5231" y="1717546"/>
            <a:ext cx="714286" cy="990476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417E38E9-9EA8-43E8-8EB9-DA4E026CE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103" y="5552713"/>
            <a:ext cx="714286" cy="990476"/>
          </a:xfrm>
          <a:prstGeom prst="rect">
            <a:avLst/>
          </a:prstGeo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28787F17-5511-4539-A6B8-89CA52C61A78}"/>
              </a:ext>
            </a:extLst>
          </p:cNvPr>
          <p:cNvSpPr txBox="1"/>
          <p:nvPr/>
        </p:nvSpPr>
        <p:spPr>
          <a:xfrm>
            <a:off x="7164198" y="4149610"/>
            <a:ext cx="57045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000" dirty="0">
                <a:effectLst/>
                <a:latin typeface="Arial" panose="020B0604020202020204" pitchFamily="34" charset="0"/>
              </a:rPr>
              <a:t>软阈值</a:t>
            </a:r>
            <a:endParaRPr lang="zh-CN" altLang="en-US" sz="1000" dirty="0"/>
          </a:p>
        </p:txBody>
      </p: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F88B6CAD-BD5C-4BDE-8D18-2E0603957F31}"/>
              </a:ext>
            </a:extLst>
          </p:cNvPr>
          <p:cNvCxnSpPr>
            <a:cxnSpLocks/>
          </p:cNvCxnSpPr>
          <p:nvPr/>
        </p:nvCxnSpPr>
        <p:spPr>
          <a:xfrm>
            <a:off x="7491369" y="4395831"/>
            <a:ext cx="486561" cy="391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74E9F89D-DC95-4293-A509-0ACD25E591F7}"/>
              </a:ext>
            </a:extLst>
          </p:cNvPr>
          <p:cNvSpPr txBox="1"/>
          <p:nvPr/>
        </p:nvSpPr>
        <p:spPr>
          <a:xfrm>
            <a:off x="2986424" y="1284087"/>
            <a:ext cx="60946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effectLst/>
                <a:latin typeface="Arial" panose="020B0604020202020204" pitchFamily="34" charset="0"/>
              </a:rPr>
              <a:t>C</a:t>
            </a:r>
            <a:r>
              <a:rPr lang="zh-CN" altLang="en-US" sz="1200" b="1" dirty="0">
                <a:effectLst/>
                <a:latin typeface="Arial" panose="020B0604020202020204" pitchFamily="34" charset="0"/>
              </a:rPr>
              <a:t>、</a:t>
            </a:r>
            <a:r>
              <a:rPr lang="en-US" altLang="zh-CN" sz="1200" b="1" dirty="0">
                <a:effectLst/>
                <a:latin typeface="Arial" panose="020B0604020202020204" pitchFamily="34" charset="0"/>
              </a:rPr>
              <a:t>W</a:t>
            </a:r>
            <a:r>
              <a:rPr lang="zh-CN" altLang="en-US" sz="1200" b="1" dirty="0">
                <a:effectLst/>
                <a:latin typeface="Arial" panose="020B0604020202020204" pitchFamily="34" charset="0"/>
              </a:rPr>
              <a:t>和</a:t>
            </a:r>
            <a:r>
              <a:rPr lang="en-US" altLang="zh-CN" sz="1200" b="1" dirty="0">
                <a:effectLst/>
                <a:latin typeface="Arial" panose="020B0604020202020204" pitchFamily="34" charset="0"/>
              </a:rPr>
              <a:t>1</a:t>
            </a:r>
            <a:r>
              <a:rPr lang="zh-CN" altLang="en-US" sz="1200" b="1" dirty="0">
                <a:effectLst/>
                <a:latin typeface="Arial" panose="020B0604020202020204" pitchFamily="34" charset="0"/>
              </a:rPr>
              <a:t>分别是特征图的通道数、宽度和高度，</a:t>
            </a:r>
            <a:r>
              <a:rPr lang="en-US" altLang="zh-CN" sz="1200" b="1" dirty="0">
                <a:effectLst/>
                <a:latin typeface="Arial" panose="020B0604020202020204" pitchFamily="34" charset="0"/>
              </a:rPr>
              <a:t>K</a:t>
            </a:r>
            <a:r>
              <a:rPr lang="zh-CN" altLang="en-US" sz="1200" b="1" dirty="0">
                <a:effectLst/>
                <a:latin typeface="Arial" panose="020B0604020202020204" pitchFamily="34" charset="0"/>
              </a:rPr>
              <a:t>是卷积层中卷积核的数量</a:t>
            </a:r>
            <a:endParaRPr lang="zh-CN" altLang="en-US" sz="1200" b="1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9D331DE-3A58-4174-90C1-E96BD43DAA3D}"/>
              </a:ext>
            </a:extLst>
          </p:cNvPr>
          <p:cNvGrpSpPr/>
          <p:nvPr/>
        </p:nvGrpSpPr>
        <p:grpSpPr>
          <a:xfrm>
            <a:off x="6978270" y="1549096"/>
            <a:ext cx="3496137" cy="4492777"/>
            <a:chOff x="6978270" y="1549096"/>
            <a:chExt cx="3496137" cy="4492777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8470E440-12F5-4EE1-AB7A-6E888A1D25AB}"/>
                </a:ext>
              </a:extLst>
            </p:cNvPr>
            <p:cNvSpPr txBox="1"/>
            <p:nvPr/>
          </p:nvSpPr>
          <p:spPr>
            <a:xfrm>
              <a:off x="7605073" y="5672541"/>
              <a:ext cx="192333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/>
                <a:t>RSBU-</a:t>
              </a:r>
              <a:r>
                <a:rPr lang="en-US" altLang="zh-CN" dirty="0"/>
                <a:t>CW</a:t>
              </a:r>
              <a:endParaRPr lang="zh-CN" altLang="en-US" dirty="0"/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E97C612-98D4-4B43-AE1C-FDA55C5E6671}"/>
                </a:ext>
              </a:extLst>
            </p:cNvPr>
            <p:cNvSpPr txBox="1"/>
            <p:nvPr/>
          </p:nvSpPr>
          <p:spPr>
            <a:xfrm>
              <a:off x="6978270" y="1549096"/>
              <a:ext cx="2583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DRSN-CW</a:t>
              </a:r>
              <a:r>
                <a:rPr lang="zh-CN" altLang="en-US" dirty="0"/>
                <a:t>中的残差块</a:t>
              </a:r>
            </a:p>
          </p:txBody>
        </p:sp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0871F65-F11C-4534-8C4E-DD8C6FA6A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80945" y="2037791"/>
              <a:ext cx="3314286" cy="3514286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E062D06-F148-4E95-AD95-C81972B78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22026" y="2043447"/>
              <a:ext cx="552381" cy="876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65731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80DFA6-7677-412A-ACC9-1AD67CE93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加入</a:t>
            </a:r>
            <a:r>
              <a:rPr lang="en-US" altLang="zh-CN" dirty="0" err="1"/>
              <a:t>trRosetta</a:t>
            </a:r>
            <a:r>
              <a:rPr lang="zh-CN" altLang="en-US" dirty="0"/>
              <a:t>残基间距离和方位信息</a:t>
            </a:r>
            <a:r>
              <a:rPr lang="en-US" altLang="zh-CN" dirty="0"/>
              <a:t>(10024)</a:t>
            </a:r>
            <a:endParaRPr lang="zh-CN" altLang="en-US" dirty="0"/>
          </a:p>
        </p:txBody>
      </p:sp>
      <p:graphicFrame>
        <p:nvGraphicFramePr>
          <p:cNvPr id="6" name="表格 4">
            <a:extLst>
              <a:ext uri="{FF2B5EF4-FFF2-40B4-BE49-F238E27FC236}">
                <a16:creationId xmlns:a16="http://schemas.microsoft.com/office/drawing/2014/main" id="{577D2580-767A-45CF-B249-DC6E28E5B0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972029"/>
              </p:ext>
            </p:extLst>
          </p:nvPr>
        </p:nvGraphicFramePr>
        <p:xfrm>
          <a:off x="838200" y="2572245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feature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Pssm+hhm+psfm+hyd+pp+pc+ss8=basic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15.17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Basic+RsNet151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14.75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17.12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Basic+ResNet151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待验证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待验证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63668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4556AE-4DC2-43D0-9EE0-37FA1180B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同源性比对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AA8578A-CE34-4C1C-9F60-E26007E946C6}"/>
              </a:ext>
            </a:extLst>
          </p:cNvPr>
          <p:cNvSpPr txBox="1"/>
          <p:nvPr/>
        </p:nvSpPr>
        <p:spPr>
          <a:xfrm>
            <a:off x="1471749" y="2203269"/>
            <a:ext cx="82034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二面角测试集：</a:t>
            </a:r>
            <a:r>
              <a:rPr lang="en-US" altLang="zh-CN" dirty="0"/>
              <a:t>1212</a:t>
            </a:r>
          </a:p>
          <a:p>
            <a:r>
              <a:rPr lang="zh-CN" altLang="en-US" dirty="0"/>
              <a:t>二级结构训练集：</a:t>
            </a:r>
            <a:r>
              <a:rPr lang="en-US" altLang="zh-CN" dirty="0"/>
              <a:t>31338</a:t>
            </a:r>
          </a:p>
          <a:p>
            <a:r>
              <a:rPr lang="zh-CN" altLang="en-US" dirty="0"/>
              <a:t>因此要做共</a:t>
            </a:r>
            <a:r>
              <a:rPr lang="en-US" altLang="zh-CN" dirty="0"/>
              <a:t>1212×31338=37,981,656</a:t>
            </a:r>
            <a:r>
              <a:rPr lang="zh-CN" altLang="en-US" dirty="0"/>
              <a:t>次同源性比对</a:t>
            </a:r>
            <a:endParaRPr lang="en-US" altLang="zh-CN" dirty="0"/>
          </a:p>
          <a:p>
            <a:r>
              <a:rPr lang="zh-CN" altLang="en-US" dirty="0"/>
              <a:t>同源性大于</a:t>
            </a:r>
            <a:r>
              <a:rPr lang="en-US" altLang="zh-CN" dirty="0"/>
              <a:t>0.25</a:t>
            </a:r>
            <a:r>
              <a:rPr lang="zh-CN" altLang="en-US" dirty="0"/>
              <a:t>个数：</a:t>
            </a:r>
            <a:r>
              <a:rPr lang="en-US" altLang="zh-CN" dirty="0"/>
              <a:t>8257306</a:t>
            </a:r>
          </a:p>
          <a:p>
            <a:r>
              <a:rPr lang="zh-CN" altLang="en-US" dirty="0"/>
              <a:t>同源性大于</a:t>
            </a:r>
            <a:r>
              <a:rPr lang="en-US" altLang="zh-CN" dirty="0"/>
              <a:t>0.25</a:t>
            </a:r>
            <a:r>
              <a:rPr lang="zh-CN" altLang="en-US" dirty="0"/>
              <a:t>个数：</a:t>
            </a:r>
            <a:r>
              <a:rPr lang="en-US" altLang="zh-CN" dirty="0"/>
              <a:t>401673</a:t>
            </a:r>
          </a:p>
        </p:txBody>
      </p:sp>
    </p:spTree>
    <p:extLst>
      <p:ext uri="{BB962C8B-B14F-4D97-AF65-F5344CB8AC3E}">
        <p14:creationId xmlns:p14="http://schemas.microsoft.com/office/powerpoint/2010/main" val="19395046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F5865F3-7ABF-4291-8885-31CF5F7293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979" y="1253331"/>
            <a:ext cx="8693620" cy="4351338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5528216-142B-4F57-8F92-011AB8CFC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PHI</a:t>
            </a:r>
            <a:r>
              <a:rPr lang="zh-CN" altLang="en-US" dirty="0"/>
              <a:t>结果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1DF8F9-EB02-4338-965A-6CED9C78F2AF}"/>
              </a:ext>
            </a:extLst>
          </p:cNvPr>
          <p:cNvSpPr txBox="1"/>
          <p:nvPr/>
        </p:nvSpPr>
        <p:spPr>
          <a:xfrm>
            <a:off x="838200" y="1584960"/>
            <a:ext cx="24732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平均数比较结果：</a:t>
            </a:r>
            <a:endParaRPr lang="en-US" altLang="zh-CN" dirty="0"/>
          </a:p>
          <a:p>
            <a:r>
              <a:rPr lang="zh-CN" altLang="en-US" dirty="0"/>
              <a:t>都好 </a:t>
            </a:r>
            <a:r>
              <a:rPr lang="en-US" altLang="zh-CN" dirty="0"/>
              <a:t>= 330</a:t>
            </a:r>
          </a:p>
          <a:p>
            <a:r>
              <a:rPr lang="en-US" altLang="zh-CN" dirty="0"/>
              <a:t>Q8</a:t>
            </a:r>
            <a:r>
              <a:rPr lang="zh-CN" altLang="en-US" dirty="0"/>
              <a:t>好</a:t>
            </a:r>
            <a:r>
              <a:rPr lang="en-US" altLang="zh-CN" dirty="0"/>
              <a:t>phi</a:t>
            </a:r>
            <a:r>
              <a:rPr lang="zh-CN" altLang="en-US" dirty="0"/>
              <a:t>不好 </a:t>
            </a:r>
            <a:r>
              <a:rPr lang="en-US" altLang="zh-CN" dirty="0"/>
              <a:t>= 307</a:t>
            </a:r>
          </a:p>
          <a:p>
            <a:r>
              <a:rPr lang="en-US" altLang="zh-CN" dirty="0"/>
              <a:t>Q8</a:t>
            </a:r>
            <a:r>
              <a:rPr lang="zh-CN" altLang="en-US" dirty="0"/>
              <a:t>不好</a:t>
            </a:r>
            <a:r>
              <a:rPr lang="en-US" altLang="zh-CN" dirty="0"/>
              <a:t>phi</a:t>
            </a:r>
            <a:r>
              <a:rPr lang="zh-CN" altLang="en-US" dirty="0"/>
              <a:t>好 </a:t>
            </a:r>
            <a:r>
              <a:rPr lang="en-US" altLang="zh-CN" dirty="0"/>
              <a:t>= 211</a:t>
            </a:r>
          </a:p>
          <a:p>
            <a:r>
              <a:rPr lang="zh-CN" altLang="en-US" dirty="0"/>
              <a:t>都不好 </a:t>
            </a:r>
            <a:r>
              <a:rPr lang="en-US" altLang="zh-CN" dirty="0"/>
              <a:t>= 197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03EACA-A9C3-4F76-808B-406BBEE0E73D}"/>
              </a:ext>
            </a:extLst>
          </p:cNvPr>
          <p:cNvSpPr txBox="1"/>
          <p:nvPr/>
        </p:nvSpPr>
        <p:spPr>
          <a:xfrm>
            <a:off x="838200" y="4062549"/>
            <a:ext cx="24732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中位数比较结果：</a:t>
            </a:r>
            <a:endParaRPr lang="en-US" altLang="zh-CN" dirty="0"/>
          </a:p>
          <a:p>
            <a:r>
              <a:rPr lang="zh-CN" altLang="en-US" dirty="0"/>
              <a:t>都好 </a:t>
            </a:r>
            <a:r>
              <a:rPr lang="en-US" altLang="zh-CN" dirty="0"/>
              <a:t>= 267</a:t>
            </a:r>
          </a:p>
          <a:p>
            <a:r>
              <a:rPr lang="en-US" altLang="zh-CN" dirty="0"/>
              <a:t>Q8</a:t>
            </a:r>
            <a:r>
              <a:rPr lang="zh-CN" altLang="en-US" dirty="0"/>
              <a:t>好</a:t>
            </a:r>
            <a:r>
              <a:rPr lang="en-US" altLang="zh-CN" dirty="0"/>
              <a:t>phi</a:t>
            </a:r>
            <a:r>
              <a:rPr lang="zh-CN" altLang="en-US" dirty="0"/>
              <a:t>不好 </a:t>
            </a:r>
            <a:r>
              <a:rPr lang="en-US" altLang="zh-CN" dirty="0"/>
              <a:t>= 251</a:t>
            </a:r>
          </a:p>
          <a:p>
            <a:r>
              <a:rPr lang="en-US" altLang="zh-CN" dirty="0"/>
              <a:t>Q8</a:t>
            </a:r>
            <a:r>
              <a:rPr lang="zh-CN" altLang="en-US" dirty="0"/>
              <a:t>不好</a:t>
            </a:r>
            <a:r>
              <a:rPr lang="en-US" altLang="zh-CN" dirty="0"/>
              <a:t>phi</a:t>
            </a:r>
            <a:r>
              <a:rPr lang="zh-CN" altLang="en-US" dirty="0"/>
              <a:t>好 </a:t>
            </a:r>
            <a:r>
              <a:rPr lang="en-US" altLang="zh-CN" dirty="0"/>
              <a:t>= 255</a:t>
            </a:r>
          </a:p>
          <a:p>
            <a:r>
              <a:rPr lang="zh-CN" altLang="en-US" dirty="0"/>
              <a:t>都不好 </a:t>
            </a:r>
            <a:r>
              <a:rPr lang="en-US" altLang="zh-CN" dirty="0"/>
              <a:t>= 272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55442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A815D90F-992A-4FA9-901B-6E6F05B6DD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430" y="1253331"/>
            <a:ext cx="8693620" cy="4351338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5528216-142B-4F57-8F92-011AB8CFC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PSI</a:t>
            </a:r>
            <a:r>
              <a:rPr lang="zh-CN" altLang="en-US" dirty="0"/>
              <a:t>结果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1DF8F9-EB02-4338-965A-6CED9C78F2AF}"/>
              </a:ext>
            </a:extLst>
          </p:cNvPr>
          <p:cNvSpPr txBox="1"/>
          <p:nvPr/>
        </p:nvSpPr>
        <p:spPr>
          <a:xfrm>
            <a:off x="838200" y="1584960"/>
            <a:ext cx="24732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平均数比较结果：</a:t>
            </a:r>
            <a:endParaRPr lang="en-US" altLang="zh-CN" dirty="0"/>
          </a:p>
          <a:p>
            <a:r>
              <a:rPr lang="zh-CN" altLang="en-US" dirty="0"/>
              <a:t>都好 </a:t>
            </a:r>
            <a:r>
              <a:rPr lang="en-US" altLang="zh-CN" dirty="0"/>
              <a:t>= 352</a:t>
            </a:r>
          </a:p>
          <a:p>
            <a:r>
              <a:rPr lang="en-US" altLang="zh-CN" dirty="0"/>
              <a:t>Q8</a:t>
            </a:r>
            <a:r>
              <a:rPr lang="zh-CN" altLang="en-US" dirty="0"/>
              <a:t>好</a:t>
            </a:r>
            <a:r>
              <a:rPr lang="en-US" altLang="zh-CN" dirty="0"/>
              <a:t>phi</a:t>
            </a:r>
            <a:r>
              <a:rPr lang="zh-CN" altLang="en-US" dirty="0"/>
              <a:t>不好 </a:t>
            </a:r>
            <a:r>
              <a:rPr lang="en-US" altLang="zh-CN" dirty="0"/>
              <a:t>= 286</a:t>
            </a:r>
          </a:p>
          <a:p>
            <a:r>
              <a:rPr lang="en-US" altLang="zh-CN" dirty="0"/>
              <a:t>Q8</a:t>
            </a:r>
            <a:r>
              <a:rPr lang="zh-CN" altLang="en-US" dirty="0"/>
              <a:t>不好</a:t>
            </a:r>
            <a:r>
              <a:rPr lang="en-US" altLang="zh-CN" dirty="0"/>
              <a:t>phi</a:t>
            </a:r>
            <a:r>
              <a:rPr lang="zh-CN" altLang="en-US" dirty="0"/>
              <a:t>好 </a:t>
            </a:r>
            <a:r>
              <a:rPr lang="en-US" altLang="zh-CN" dirty="0"/>
              <a:t>= 228</a:t>
            </a:r>
          </a:p>
          <a:p>
            <a:r>
              <a:rPr lang="zh-CN" altLang="en-US" dirty="0"/>
              <a:t>都不好 </a:t>
            </a:r>
            <a:r>
              <a:rPr lang="en-US" altLang="zh-CN" dirty="0"/>
              <a:t>= 179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03EACA-A9C3-4F76-808B-406BBEE0E73D}"/>
              </a:ext>
            </a:extLst>
          </p:cNvPr>
          <p:cNvSpPr txBox="1"/>
          <p:nvPr/>
        </p:nvSpPr>
        <p:spPr>
          <a:xfrm>
            <a:off x="838200" y="4062549"/>
            <a:ext cx="24732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中位数比较结果：</a:t>
            </a:r>
            <a:endParaRPr lang="en-US" altLang="zh-CN" dirty="0"/>
          </a:p>
          <a:p>
            <a:r>
              <a:rPr lang="zh-CN" altLang="en-US" dirty="0"/>
              <a:t>都好 </a:t>
            </a:r>
            <a:r>
              <a:rPr lang="en-US" altLang="zh-CN" dirty="0"/>
              <a:t>= 267</a:t>
            </a:r>
          </a:p>
          <a:p>
            <a:r>
              <a:rPr lang="en-US" altLang="zh-CN" dirty="0"/>
              <a:t>Q8</a:t>
            </a:r>
            <a:r>
              <a:rPr lang="zh-CN" altLang="en-US" dirty="0"/>
              <a:t>好</a:t>
            </a:r>
            <a:r>
              <a:rPr lang="en-US" altLang="zh-CN" dirty="0"/>
              <a:t>phi</a:t>
            </a:r>
            <a:r>
              <a:rPr lang="zh-CN" altLang="en-US" dirty="0"/>
              <a:t>不好 </a:t>
            </a:r>
            <a:r>
              <a:rPr lang="en-US" altLang="zh-CN" dirty="0"/>
              <a:t>= 252</a:t>
            </a:r>
          </a:p>
          <a:p>
            <a:r>
              <a:rPr lang="en-US" altLang="zh-CN" dirty="0"/>
              <a:t>Q8</a:t>
            </a:r>
            <a:r>
              <a:rPr lang="zh-CN" altLang="en-US" dirty="0"/>
              <a:t>不好</a:t>
            </a:r>
            <a:r>
              <a:rPr lang="en-US" altLang="zh-CN" dirty="0"/>
              <a:t>phi</a:t>
            </a:r>
            <a:r>
              <a:rPr lang="zh-CN" altLang="en-US" dirty="0"/>
              <a:t>好 </a:t>
            </a:r>
            <a:r>
              <a:rPr lang="en-US" altLang="zh-CN" dirty="0"/>
              <a:t>= 254</a:t>
            </a:r>
          </a:p>
          <a:p>
            <a:r>
              <a:rPr lang="zh-CN" altLang="en-US" dirty="0"/>
              <a:t>都不好 </a:t>
            </a:r>
            <a:r>
              <a:rPr lang="en-US" altLang="zh-CN" dirty="0"/>
              <a:t>= 272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38713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BFA5018-42ED-445D-89F8-D7EA4FE56B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7517322"/>
              </p:ext>
            </p:extLst>
          </p:nvPr>
        </p:nvGraphicFramePr>
        <p:xfrm>
          <a:off x="2135777" y="3049633"/>
          <a:ext cx="70104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3601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2788947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860144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860144">
                  <a:extLst>
                    <a:ext uri="{9D8B030D-6E8A-4147-A177-3AD203B41FA5}">
                      <a16:colId xmlns:a16="http://schemas.microsoft.com/office/drawing/2014/main" val="1143057496"/>
                    </a:ext>
                  </a:extLst>
                </a:gridCol>
                <a:gridCol w="1537564">
                  <a:extLst>
                    <a:ext uri="{9D8B030D-6E8A-4147-A177-3AD203B41FA5}">
                      <a16:colId xmlns:a16="http://schemas.microsoft.com/office/drawing/2014/main" val="12447427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protein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phi_avg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5wqwA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21.07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13.26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5a48A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18.25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14.00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5a6sB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5.37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14.59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5m3iB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2.17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11.15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5kx4B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22.84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9.18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529131"/>
                  </a:ext>
                </a:extLst>
              </a:tr>
            </a:tbl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300E8DDA-5B35-4337-8C3B-DE74B884B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Q8</a:t>
            </a:r>
            <a:r>
              <a:rPr lang="zh-CN" altLang="en-US" dirty="0"/>
              <a:t>好</a:t>
            </a:r>
            <a:r>
              <a:rPr lang="en-US" altLang="zh-CN" dirty="0"/>
              <a:t>phi</a:t>
            </a:r>
            <a:r>
              <a:rPr lang="zh-CN" altLang="en-US" dirty="0"/>
              <a:t>不好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A11FFB1-E772-40E8-BAE0-EE15911C5066}"/>
              </a:ext>
            </a:extLst>
          </p:cNvPr>
          <p:cNvSpPr txBox="1"/>
          <p:nvPr/>
        </p:nvSpPr>
        <p:spPr>
          <a:xfrm>
            <a:off x="894440" y="1495519"/>
            <a:ext cx="62335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p</a:t>
            </a:r>
            <a:r>
              <a:rPr lang="en-US" altLang="zh-CN" dirty="0">
                <a:solidFill>
                  <a:schemeClr val="tx1"/>
                </a:solidFill>
              </a:rPr>
              <a:t>hi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zh-CN" altLang="en-US" dirty="0"/>
              <a:t>该蛋白质中所有</a:t>
            </a:r>
            <a:r>
              <a:rPr lang="en-US" altLang="zh-CN" dirty="0"/>
              <a:t>Q8</a:t>
            </a:r>
            <a:r>
              <a:rPr lang="zh-CN" altLang="en-US" dirty="0"/>
              <a:t>预测不正确的残基的</a:t>
            </a:r>
            <a:r>
              <a:rPr lang="en-US" altLang="zh-CN" dirty="0"/>
              <a:t>phi</a:t>
            </a:r>
            <a:r>
              <a:rPr lang="zh-CN" altLang="en-US" dirty="0"/>
              <a:t>值的平均值</a:t>
            </a:r>
            <a:endParaRPr lang="en-US" altLang="zh-CN" dirty="0"/>
          </a:p>
          <a:p>
            <a:pPr algn="ctr"/>
            <a:r>
              <a:rPr lang="en-US" altLang="zh-CN" dirty="0"/>
              <a:t>p</a:t>
            </a:r>
            <a:r>
              <a:rPr lang="en-US" altLang="zh-CN" dirty="0">
                <a:solidFill>
                  <a:schemeClr val="tx1"/>
                </a:solidFill>
              </a:rPr>
              <a:t>si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zh-CN" altLang="en-US" dirty="0"/>
              <a:t>该蛋白质中所有</a:t>
            </a:r>
            <a:r>
              <a:rPr lang="en-US" altLang="zh-CN" dirty="0"/>
              <a:t>Q8</a:t>
            </a:r>
            <a:r>
              <a:rPr lang="zh-CN" altLang="en-US" dirty="0"/>
              <a:t>预测不正确的残基的</a:t>
            </a:r>
            <a:r>
              <a:rPr lang="en-US" altLang="zh-CN" dirty="0"/>
              <a:t>psi</a:t>
            </a:r>
            <a:r>
              <a:rPr lang="zh-CN" altLang="en-US" dirty="0"/>
              <a:t>值的平均值</a:t>
            </a:r>
            <a:endParaRPr lang="en-US" altLang="zh-CN" dirty="0"/>
          </a:p>
          <a:p>
            <a:r>
              <a:rPr lang="en-US" altLang="zh-CN" dirty="0" err="1"/>
              <a:t>p</a:t>
            </a:r>
            <a:r>
              <a:rPr lang="en-US" altLang="zh-CN" dirty="0" err="1">
                <a:solidFill>
                  <a:schemeClr val="tx1"/>
                </a:solidFill>
              </a:rPr>
              <a:t>hi_avg</a:t>
            </a:r>
            <a:r>
              <a:rPr lang="zh-CN" altLang="en-US" dirty="0">
                <a:solidFill>
                  <a:schemeClr val="tx1"/>
                </a:solidFill>
              </a:rPr>
              <a:t>：该蛋白质所有残基的</a:t>
            </a:r>
            <a:r>
              <a:rPr lang="en-US" altLang="zh-CN" dirty="0">
                <a:solidFill>
                  <a:schemeClr val="tx1"/>
                </a:solidFill>
              </a:rPr>
              <a:t>phi</a:t>
            </a:r>
            <a:r>
              <a:rPr lang="zh-CN" altLang="en-US" dirty="0">
                <a:solidFill>
                  <a:schemeClr val="tx1"/>
                </a:solidFill>
              </a:rPr>
              <a:t>值的平均值</a:t>
            </a:r>
          </a:p>
          <a:p>
            <a:r>
              <a:rPr lang="en-US" altLang="zh-CN" dirty="0" err="1"/>
              <a:t>p</a:t>
            </a:r>
            <a:r>
              <a:rPr lang="en-US" altLang="zh-CN" dirty="0" err="1">
                <a:solidFill>
                  <a:schemeClr val="tx1"/>
                </a:solidFill>
              </a:rPr>
              <a:t>hi_avg</a:t>
            </a:r>
            <a:r>
              <a:rPr lang="zh-CN" altLang="en-US" dirty="0">
                <a:solidFill>
                  <a:schemeClr val="tx1"/>
                </a:solidFill>
              </a:rPr>
              <a:t>：该蛋白质所有残基的</a:t>
            </a:r>
            <a:r>
              <a:rPr lang="en-US" altLang="zh-CN" dirty="0">
                <a:solidFill>
                  <a:schemeClr val="tx1"/>
                </a:solidFill>
              </a:rPr>
              <a:t>phi</a:t>
            </a:r>
            <a:r>
              <a:rPr lang="zh-CN" altLang="en-US" dirty="0">
                <a:solidFill>
                  <a:schemeClr val="tx1"/>
                </a:solidFill>
              </a:rPr>
              <a:t>值的平均值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B21748-F90C-4E4C-8938-69612D41FC51}"/>
              </a:ext>
            </a:extLst>
          </p:cNvPr>
          <p:cNvSpPr txBox="1"/>
          <p:nvPr/>
        </p:nvSpPr>
        <p:spPr>
          <a:xfrm>
            <a:off x="8072846" y="1495519"/>
            <a:ext cx="3280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共</a:t>
            </a:r>
            <a:r>
              <a:rPr lang="en-US" altLang="zh-CN" dirty="0"/>
              <a:t>307</a:t>
            </a:r>
            <a:r>
              <a:rPr lang="zh-CN" altLang="en-US" dirty="0"/>
              <a:t>个蛋白质</a:t>
            </a:r>
            <a:endParaRPr lang="en-US" altLang="zh-CN" dirty="0"/>
          </a:p>
          <a:p>
            <a:r>
              <a:rPr lang="en-US" altLang="zh-CN" dirty="0"/>
              <a:t>225</a:t>
            </a:r>
            <a:r>
              <a:rPr lang="zh-CN" altLang="en-US" dirty="0"/>
              <a:t>个</a:t>
            </a:r>
            <a:r>
              <a:rPr lang="en-US" altLang="zh-CN" dirty="0"/>
              <a:t>phi </a:t>
            </a:r>
            <a:r>
              <a:rPr lang="zh-CN" altLang="en-US" dirty="0"/>
              <a:t>大于 </a:t>
            </a:r>
            <a:r>
              <a:rPr lang="en-US" altLang="zh-CN" dirty="0" err="1"/>
              <a:t>phi_avg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240</a:t>
            </a:r>
            <a:r>
              <a:rPr lang="zh-CN" altLang="en-US" dirty="0"/>
              <a:t>个</a:t>
            </a:r>
            <a:r>
              <a:rPr lang="en-US" altLang="zh-CN" dirty="0"/>
              <a:t>psi</a:t>
            </a:r>
            <a:r>
              <a:rPr lang="zh-CN" altLang="en-US" dirty="0"/>
              <a:t>大于 </a:t>
            </a:r>
            <a:r>
              <a:rPr lang="en-US" altLang="zh-CN" dirty="0" err="1"/>
              <a:t>psi_avg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00793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>
            <a:extLst>
              <a:ext uri="{FF2B5EF4-FFF2-40B4-BE49-F238E27FC236}">
                <a16:creationId xmlns:a16="http://schemas.microsoft.com/office/drawing/2014/main" id="{7C24E238-D971-4998-8F81-C3B499013B36}"/>
              </a:ext>
            </a:extLst>
          </p:cNvPr>
          <p:cNvSpPr/>
          <p:nvPr/>
        </p:nvSpPr>
        <p:spPr>
          <a:xfrm>
            <a:off x="6227089" y="530158"/>
            <a:ext cx="5733504" cy="812081"/>
          </a:xfrm>
          <a:prstGeom prst="rect">
            <a:avLst/>
          </a:prstGeom>
          <a:ln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4FDA66A-CE1D-469E-AF8E-92EFA3F14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OPUS-TASS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FD19866-C5F8-41F4-9C55-E400D758C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6109" y="1690688"/>
            <a:ext cx="3861713" cy="435133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AFDF84C2-8B47-4EE4-A21C-F350EB022490}"/>
              </a:ext>
            </a:extLst>
          </p:cNvPr>
          <p:cNvSpPr/>
          <p:nvPr/>
        </p:nvSpPr>
        <p:spPr>
          <a:xfrm>
            <a:off x="6350466" y="788565"/>
            <a:ext cx="922789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Kernel(11,1)</a:t>
            </a:r>
            <a:endParaRPr lang="zh-CN" altLang="en-US" sz="10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51D1517-4981-4232-A744-7CD73C56B0C6}"/>
              </a:ext>
            </a:extLst>
          </p:cNvPr>
          <p:cNvSpPr/>
          <p:nvPr/>
        </p:nvSpPr>
        <p:spPr>
          <a:xfrm>
            <a:off x="7501156" y="786023"/>
            <a:ext cx="922789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Kernel(21,1)</a:t>
            </a:r>
            <a:endParaRPr lang="zh-CN" altLang="en-US" sz="10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91EDCA7-88D2-41F7-9BEC-0F792BD85D62}"/>
              </a:ext>
            </a:extLst>
          </p:cNvPr>
          <p:cNvSpPr/>
          <p:nvPr/>
        </p:nvSpPr>
        <p:spPr>
          <a:xfrm>
            <a:off x="8651846" y="786023"/>
            <a:ext cx="922789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Kernel(31,1)</a:t>
            </a:r>
            <a:endParaRPr lang="zh-CN" altLang="en-US" sz="10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7C48C7-C8B4-424A-BF6D-44C25D4A852E}"/>
              </a:ext>
            </a:extLst>
          </p:cNvPr>
          <p:cNvSpPr/>
          <p:nvPr/>
        </p:nvSpPr>
        <p:spPr>
          <a:xfrm>
            <a:off x="9802536" y="786023"/>
            <a:ext cx="922789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Kernel(41,1)</a:t>
            </a:r>
            <a:endParaRPr lang="zh-CN" altLang="en-US" sz="10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AAEDD8F-CF03-4302-BB72-A1EC332151EC}"/>
              </a:ext>
            </a:extLst>
          </p:cNvPr>
          <p:cNvSpPr/>
          <p:nvPr/>
        </p:nvSpPr>
        <p:spPr>
          <a:xfrm>
            <a:off x="10953226" y="786023"/>
            <a:ext cx="922789" cy="2600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Kernel(51,1)</a:t>
            </a:r>
            <a:endParaRPr lang="zh-CN" altLang="en-US" sz="1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7140D69-44AB-48F8-B387-6CD57B25A786}"/>
              </a:ext>
            </a:extLst>
          </p:cNvPr>
          <p:cNvSpPr txBox="1"/>
          <p:nvPr/>
        </p:nvSpPr>
        <p:spPr>
          <a:xfrm>
            <a:off x="5419987" y="599489"/>
            <a:ext cx="996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Conv</a:t>
            </a:r>
            <a:endParaRPr lang="zh-CN" altLang="en-US" dirty="0"/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81CD6A7A-8DB2-4591-9B80-89FF4C9E4FA0}"/>
              </a:ext>
            </a:extLst>
          </p:cNvPr>
          <p:cNvCxnSpPr>
            <a:cxnSpLocks/>
          </p:cNvCxnSpPr>
          <p:nvPr/>
        </p:nvCxnSpPr>
        <p:spPr>
          <a:xfrm>
            <a:off x="9062906" y="243281"/>
            <a:ext cx="0" cy="4355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DB592BB3-65D9-47D6-8941-94650AA35683}"/>
              </a:ext>
            </a:extLst>
          </p:cNvPr>
          <p:cNvCxnSpPr>
            <a:cxnSpLocks/>
          </p:cNvCxnSpPr>
          <p:nvPr/>
        </p:nvCxnSpPr>
        <p:spPr>
          <a:xfrm>
            <a:off x="6811860" y="678809"/>
            <a:ext cx="458633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372F5E10-E71C-44DD-B504-D64A180697DF}"/>
              </a:ext>
            </a:extLst>
          </p:cNvPr>
          <p:cNvCxnSpPr>
            <a:endCxn id="3" idx="0"/>
          </p:cNvCxnSpPr>
          <p:nvPr/>
        </p:nvCxnSpPr>
        <p:spPr>
          <a:xfrm>
            <a:off x="6811860" y="678809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0437D67D-2041-471B-B680-47D8ECD1206B}"/>
              </a:ext>
            </a:extLst>
          </p:cNvPr>
          <p:cNvCxnSpPr/>
          <p:nvPr/>
        </p:nvCxnSpPr>
        <p:spPr>
          <a:xfrm>
            <a:off x="7925499" y="690898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6DF0E90C-5699-4ABF-A935-883DFDA98BA4}"/>
              </a:ext>
            </a:extLst>
          </p:cNvPr>
          <p:cNvCxnSpPr/>
          <p:nvPr/>
        </p:nvCxnSpPr>
        <p:spPr>
          <a:xfrm>
            <a:off x="9062904" y="682806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F5D4BE82-483D-4478-872B-4CA212CB8EAC}"/>
              </a:ext>
            </a:extLst>
          </p:cNvPr>
          <p:cNvCxnSpPr/>
          <p:nvPr/>
        </p:nvCxnSpPr>
        <p:spPr>
          <a:xfrm>
            <a:off x="10277213" y="690898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59A5A426-8057-4D16-AF28-B54E640948BF}"/>
              </a:ext>
            </a:extLst>
          </p:cNvPr>
          <p:cNvCxnSpPr/>
          <p:nvPr/>
        </p:nvCxnSpPr>
        <p:spPr>
          <a:xfrm>
            <a:off x="11398192" y="674399"/>
            <a:ext cx="1" cy="109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F442834B-BE75-4E83-B67D-4D4CA643F7BE}"/>
              </a:ext>
            </a:extLst>
          </p:cNvPr>
          <p:cNvCxnSpPr/>
          <p:nvPr/>
        </p:nvCxnSpPr>
        <p:spPr>
          <a:xfrm>
            <a:off x="6811860" y="1046082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63FE01FC-2233-432C-A4F3-91DB456BDDF3}"/>
              </a:ext>
            </a:extLst>
          </p:cNvPr>
          <p:cNvCxnSpPr/>
          <p:nvPr/>
        </p:nvCxnSpPr>
        <p:spPr>
          <a:xfrm>
            <a:off x="7925499" y="1046082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067E039E-8CF6-4F0D-B7CC-A9E52027EB97}"/>
              </a:ext>
            </a:extLst>
          </p:cNvPr>
          <p:cNvCxnSpPr/>
          <p:nvPr/>
        </p:nvCxnSpPr>
        <p:spPr>
          <a:xfrm>
            <a:off x="9072691" y="1046082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983A3CE1-79BD-4CFC-A3D4-64CECE92A930}"/>
              </a:ext>
            </a:extLst>
          </p:cNvPr>
          <p:cNvCxnSpPr/>
          <p:nvPr/>
        </p:nvCxnSpPr>
        <p:spPr>
          <a:xfrm>
            <a:off x="10295389" y="1046082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59BE771B-C773-4460-A798-BFBDBBEB67CF}"/>
              </a:ext>
            </a:extLst>
          </p:cNvPr>
          <p:cNvCxnSpPr/>
          <p:nvPr/>
        </p:nvCxnSpPr>
        <p:spPr>
          <a:xfrm>
            <a:off x="11424407" y="1058792"/>
            <a:ext cx="0" cy="1619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71F98276-1408-4825-B721-17D24A2F9340}"/>
              </a:ext>
            </a:extLst>
          </p:cNvPr>
          <p:cNvCxnSpPr>
            <a:cxnSpLocks/>
          </p:cNvCxnSpPr>
          <p:nvPr/>
        </p:nvCxnSpPr>
        <p:spPr>
          <a:xfrm>
            <a:off x="6820074" y="1208714"/>
            <a:ext cx="458633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A62F87D2-F104-4730-8D02-D80BB4137936}"/>
              </a:ext>
            </a:extLst>
          </p:cNvPr>
          <p:cNvSpPr txBox="1"/>
          <p:nvPr/>
        </p:nvSpPr>
        <p:spPr>
          <a:xfrm>
            <a:off x="8364173" y="949630"/>
            <a:ext cx="671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cat</a:t>
            </a:r>
            <a:endParaRPr lang="zh-CN" altLang="en-US" sz="1400" dirty="0"/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DFF5D53E-D160-4EE7-AB45-1F55DA5B21D2}"/>
              </a:ext>
            </a:extLst>
          </p:cNvPr>
          <p:cNvCxnSpPr>
            <a:cxnSpLocks/>
          </p:cNvCxnSpPr>
          <p:nvPr/>
        </p:nvCxnSpPr>
        <p:spPr>
          <a:xfrm>
            <a:off x="9072692" y="1206172"/>
            <a:ext cx="7342" cy="2994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0" name="图片 49">
            <a:extLst>
              <a:ext uri="{FF2B5EF4-FFF2-40B4-BE49-F238E27FC236}">
                <a16:creationId xmlns:a16="http://schemas.microsoft.com/office/drawing/2014/main" id="{2A6FA44E-BD63-4BFB-962C-8DF22EE8E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1832" y="1961508"/>
            <a:ext cx="3124059" cy="4227352"/>
          </a:xfrm>
          <a:prstGeom prst="rect">
            <a:avLst/>
          </a:prstGeo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11EF474F-5E19-4971-A597-C74FF8869673}"/>
              </a:ext>
            </a:extLst>
          </p:cNvPr>
          <p:cNvSpPr txBox="1"/>
          <p:nvPr/>
        </p:nvSpPr>
        <p:spPr>
          <a:xfrm>
            <a:off x="6504263" y="4149430"/>
            <a:ext cx="1421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Transformer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72726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BFA5018-42ED-445D-89F8-D7EA4FE56B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2715760"/>
              </p:ext>
            </p:extLst>
          </p:nvPr>
        </p:nvGraphicFramePr>
        <p:xfrm>
          <a:off x="2135777" y="3049633"/>
          <a:ext cx="70104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365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3178995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98044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2447427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protein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phi_avg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5a4oB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529131"/>
                  </a:ext>
                </a:extLst>
              </a:tr>
            </a:tbl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300E8DDA-5B35-4337-8C3B-DE74B884B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Q8</a:t>
            </a:r>
            <a:r>
              <a:rPr lang="zh-CN" altLang="en-US" dirty="0"/>
              <a:t>好</a:t>
            </a:r>
            <a:r>
              <a:rPr lang="en-US" altLang="zh-CN" dirty="0"/>
              <a:t>psi</a:t>
            </a:r>
            <a:r>
              <a:rPr lang="zh-CN" altLang="en-US" dirty="0"/>
              <a:t>不好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A11FFB1-E772-40E8-BAE0-EE15911C5066}"/>
              </a:ext>
            </a:extLst>
          </p:cNvPr>
          <p:cNvSpPr txBox="1"/>
          <p:nvPr/>
        </p:nvSpPr>
        <p:spPr>
          <a:xfrm>
            <a:off x="894440" y="1495519"/>
            <a:ext cx="62335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p</a:t>
            </a:r>
            <a:r>
              <a:rPr lang="en-US" altLang="zh-CN" dirty="0">
                <a:solidFill>
                  <a:schemeClr val="tx1"/>
                </a:solidFill>
              </a:rPr>
              <a:t>hi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zh-CN" altLang="en-US" dirty="0"/>
              <a:t>该蛋白质中所有</a:t>
            </a:r>
            <a:r>
              <a:rPr lang="en-US" altLang="zh-CN" dirty="0"/>
              <a:t>Q8</a:t>
            </a:r>
            <a:r>
              <a:rPr lang="zh-CN" altLang="en-US" dirty="0"/>
              <a:t>预测不正确的残基的</a:t>
            </a:r>
            <a:r>
              <a:rPr lang="en-US" altLang="zh-CN" dirty="0"/>
              <a:t>phi</a:t>
            </a:r>
            <a:r>
              <a:rPr lang="zh-CN" altLang="en-US" dirty="0"/>
              <a:t>值的平均值</a:t>
            </a:r>
            <a:endParaRPr lang="en-US" altLang="zh-CN" dirty="0"/>
          </a:p>
          <a:p>
            <a:pPr algn="ctr"/>
            <a:r>
              <a:rPr lang="en-US" altLang="zh-CN" dirty="0"/>
              <a:t>p</a:t>
            </a:r>
            <a:r>
              <a:rPr lang="en-US" altLang="zh-CN" dirty="0">
                <a:solidFill>
                  <a:schemeClr val="tx1"/>
                </a:solidFill>
              </a:rPr>
              <a:t>si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zh-CN" altLang="en-US" dirty="0"/>
              <a:t>该蛋白质中所有</a:t>
            </a:r>
            <a:r>
              <a:rPr lang="en-US" altLang="zh-CN" dirty="0"/>
              <a:t>Q8</a:t>
            </a:r>
            <a:r>
              <a:rPr lang="zh-CN" altLang="en-US" dirty="0"/>
              <a:t>预测不正确的残基的</a:t>
            </a:r>
            <a:r>
              <a:rPr lang="en-US" altLang="zh-CN" dirty="0"/>
              <a:t>psi</a:t>
            </a:r>
            <a:r>
              <a:rPr lang="zh-CN" altLang="en-US" dirty="0"/>
              <a:t>值的平均值</a:t>
            </a:r>
            <a:endParaRPr lang="en-US" altLang="zh-CN" dirty="0"/>
          </a:p>
          <a:p>
            <a:r>
              <a:rPr lang="en-US" altLang="zh-CN" dirty="0" err="1"/>
              <a:t>p</a:t>
            </a:r>
            <a:r>
              <a:rPr lang="en-US" altLang="zh-CN" dirty="0" err="1">
                <a:solidFill>
                  <a:schemeClr val="tx1"/>
                </a:solidFill>
              </a:rPr>
              <a:t>hi_avg</a:t>
            </a:r>
            <a:r>
              <a:rPr lang="zh-CN" altLang="en-US" dirty="0">
                <a:solidFill>
                  <a:schemeClr val="tx1"/>
                </a:solidFill>
              </a:rPr>
              <a:t>：该蛋白质所有残基的</a:t>
            </a:r>
            <a:r>
              <a:rPr lang="en-US" altLang="zh-CN" dirty="0">
                <a:solidFill>
                  <a:schemeClr val="tx1"/>
                </a:solidFill>
              </a:rPr>
              <a:t>phi</a:t>
            </a:r>
            <a:r>
              <a:rPr lang="zh-CN" altLang="en-US" dirty="0">
                <a:solidFill>
                  <a:schemeClr val="tx1"/>
                </a:solidFill>
              </a:rPr>
              <a:t>值的平均值</a:t>
            </a:r>
          </a:p>
          <a:p>
            <a:r>
              <a:rPr lang="en-US" altLang="zh-CN" dirty="0" err="1"/>
              <a:t>p</a:t>
            </a:r>
            <a:r>
              <a:rPr lang="en-US" altLang="zh-CN" dirty="0" err="1">
                <a:solidFill>
                  <a:schemeClr val="tx1"/>
                </a:solidFill>
              </a:rPr>
              <a:t>hi_avg</a:t>
            </a:r>
            <a:r>
              <a:rPr lang="zh-CN" altLang="en-US" dirty="0">
                <a:solidFill>
                  <a:schemeClr val="tx1"/>
                </a:solidFill>
              </a:rPr>
              <a:t>：该蛋白质所有残基的</a:t>
            </a:r>
            <a:r>
              <a:rPr lang="en-US" altLang="zh-CN" dirty="0">
                <a:solidFill>
                  <a:schemeClr val="tx1"/>
                </a:solidFill>
              </a:rPr>
              <a:t>phi</a:t>
            </a:r>
            <a:r>
              <a:rPr lang="zh-CN" altLang="en-US" dirty="0">
                <a:solidFill>
                  <a:schemeClr val="tx1"/>
                </a:solidFill>
              </a:rPr>
              <a:t>值的平均值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ACB5751-87A9-4F8A-939D-7037971EE80C}"/>
              </a:ext>
            </a:extLst>
          </p:cNvPr>
          <p:cNvSpPr txBox="1"/>
          <p:nvPr/>
        </p:nvSpPr>
        <p:spPr>
          <a:xfrm>
            <a:off x="8072846" y="1495519"/>
            <a:ext cx="3280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共</a:t>
            </a:r>
            <a:r>
              <a:rPr lang="en-US" altLang="zh-CN" dirty="0"/>
              <a:t>286</a:t>
            </a:r>
            <a:r>
              <a:rPr lang="zh-CN" altLang="en-US" dirty="0"/>
              <a:t>个蛋白质</a:t>
            </a:r>
            <a:endParaRPr lang="en-US" altLang="zh-CN" dirty="0"/>
          </a:p>
          <a:p>
            <a:r>
              <a:rPr lang="en-US" altLang="zh-CN" dirty="0"/>
              <a:t>206</a:t>
            </a:r>
            <a:r>
              <a:rPr lang="zh-CN" altLang="en-US" dirty="0"/>
              <a:t>个</a:t>
            </a:r>
            <a:r>
              <a:rPr lang="en-US" altLang="zh-CN" dirty="0"/>
              <a:t>phi </a:t>
            </a:r>
            <a:r>
              <a:rPr lang="zh-CN" altLang="en-US" dirty="0"/>
              <a:t>大于 </a:t>
            </a:r>
            <a:r>
              <a:rPr lang="en-US" altLang="zh-CN" dirty="0" err="1"/>
              <a:t>phi_avg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223</a:t>
            </a:r>
            <a:r>
              <a:rPr lang="zh-CN" altLang="en-US" dirty="0"/>
              <a:t>个</a:t>
            </a:r>
            <a:r>
              <a:rPr lang="en-US" altLang="zh-CN" dirty="0"/>
              <a:t>psi</a:t>
            </a:r>
            <a:r>
              <a:rPr lang="zh-CN" altLang="en-US" dirty="0"/>
              <a:t>大于 </a:t>
            </a:r>
            <a:r>
              <a:rPr lang="en-US" altLang="zh-CN" dirty="0" err="1"/>
              <a:t>psi_avg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066573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BFA5018-42ED-445D-89F8-D7EA4FE56B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2352392"/>
              </p:ext>
            </p:extLst>
          </p:nvPr>
        </p:nvGraphicFramePr>
        <p:xfrm>
          <a:off x="838200" y="3573730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365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3178995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98044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24474279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8100933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protein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Phi_avg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Psi_avg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5a4oB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12.82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22.55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11.22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17.02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5ucvB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26.26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28.96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13.09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14.50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5fvdA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31.25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50.45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12.92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19.27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</a:tbl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300E8DDA-5B35-4337-8C3B-DE74B884B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Q8</a:t>
            </a:r>
            <a:r>
              <a:rPr lang="zh-CN" altLang="en-US" dirty="0"/>
              <a:t>不好</a:t>
            </a:r>
            <a:r>
              <a:rPr lang="en-US" altLang="zh-CN" dirty="0"/>
              <a:t>phi</a:t>
            </a:r>
            <a:r>
              <a:rPr lang="zh-CN" altLang="en-US" dirty="0"/>
              <a:t>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73468BA-C170-4298-9F7F-D7233F04FC1C}"/>
              </a:ext>
            </a:extLst>
          </p:cNvPr>
          <p:cNvSpPr txBox="1"/>
          <p:nvPr/>
        </p:nvSpPr>
        <p:spPr>
          <a:xfrm>
            <a:off x="937983" y="1756776"/>
            <a:ext cx="62335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p</a:t>
            </a:r>
            <a:r>
              <a:rPr lang="en-US" altLang="zh-CN" dirty="0">
                <a:solidFill>
                  <a:schemeClr val="tx1"/>
                </a:solidFill>
              </a:rPr>
              <a:t>hi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zh-CN" altLang="en-US" dirty="0"/>
              <a:t>该蛋白质中所有</a:t>
            </a:r>
            <a:r>
              <a:rPr lang="en-US" altLang="zh-CN" dirty="0"/>
              <a:t>Q8</a:t>
            </a:r>
            <a:r>
              <a:rPr lang="zh-CN" altLang="en-US" dirty="0"/>
              <a:t>预测不正确的残基的</a:t>
            </a:r>
            <a:r>
              <a:rPr lang="en-US" altLang="zh-CN" dirty="0"/>
              <a:t>phi</a:t>
            </a:r>
            <a:r>
              <a:rPr lang="zh-CN" altLang="en-US" dirty="0"/>
              <a:t>值的平均值</a:t>
            </a:r>
            <a:endParaRPr lang="en-US" altLang="zh-CN" dirty="0"/>
          </a:p>
          <a:p>
            <a:pPr algn="ctr"/>
            <a:r>
              <a:rPr lang="en-US" altLang="zh-CN" dirty="0"/>
              <a:t>p</a:t>
            </a:r>
            <a:r>
              <a:rPr lang="en-US" altLang="zh-CN" dirty="0">
                <a:solidFill>
                  <a:schemeClr val="tx1"/>
                </a:solidFill>
              </a:rPr>
              <a:t>si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zh-CN" altLang="en-US" dirty="0"/>
              <a:t>该蛋白质中所有</a:t>
            </a:r>
            <a:r>
              <a:rPr lang="en-US" altLang="zh-CN" dirty="0"/>
              <a:t>Q8</a:t>
            </a:r>
            <a:r>
              <a:rPr lang="zh-CN" altLang="en-US" dirty="0"/>
              <a:t>预测不正确的残基的</a:t>
            </a:r>
            <a:r>
              <a:rPr lang="en-US" altLang="zh-CN" dirty="0"/>
              <a:t>psi</a:t>
            </a:r>
            <a:r>
              <a:rPr lang="zh-CN" altLang="en-US" dirty="0"/>
              <a:t>值的平均值</a:t>
            </a:r>
            <a:endParaRPr lang="en-US" altLang="zh-CN" dirty="0"/>
          </a:p>
          <a:p>
            <a:r>
              <a:rPr lang="en-US" altLang="zh-CN" dirty="0" err="1"/>
              <a:t>p</a:t>
            </a:r>
            <a:r>
              <a:rPr lang="en-US" altLang="zh-CN" dirty="0" err="1">
                <a:solidFill>
                  <a:schemeClr val="tx1"/>
                </a:solidFill>
              </a:rPr>
              <a:t>hi_avg</a:t>
            </a:r>
            <a:r>
              <a:rPr lang="zh-CN" altLang="en-US" dirty="0">
                <a:solidFill>
                  <a:schemeClr val="tx1"/>
                </a:solidFill>
              </a:rPr>
              <a:t>：该蛋白质所有残基的</a:t>
            </a:r>
            <a:r>
              <a:rPr lang="en-US" altLang="zh-CN" dirty="0">
                <a:solidFill>
                  <a:schemeClr val="tx1"/>
                </a:solidFill>
              </a:rPr>
              <a:t>phi</a:t>
            </a:r>
            <a:r>
              <a:rPr lang="zh-CN" altLang="en-US" dirty="0">
                <a:solidFill>
                  <a:schemeClr val="tx1"/>
                </a:solidFill>
              </a:rPr>
              <a:t>值的平均值</a:t>
            </a:r>
          </a:p>
          <a:p>
            <a:r>
              <a:rPr lang="en-US" altLang="zh-CN" dirty="0" err="1"/>
              <a:t>p</a:t>
            </a:r>
            <a:r>
              <a:rPr lang="en-US" altLang="zh-CN" dirty="0" err="1">
                <a:solidFill>
                  <a:schemeClr val="tx1"/>
                </a:solidFill>
              </a:rPr>
              <a:t>hi_avg</a:t>
            </a:r>
            <a:r>
              <a:rPr lang="zh-CN" altLang="en-US" dirty="0">
                <a:solidFill>
                  <a:schemeClr val="tx1"/>
                </a:solidFill>
              </a:rPr>
              <a:t>：该蛋白质所有残基的</a:t>
            </a:r>
            <a:r>
              <a:rPr lang="en-US" altLang="zh-CN" dirty="0">
                <a:solidFill>
                  <a:schemeClr val="tx1"/>
                </a:solidFill>
              </a:rPr>
              <a:t>phi</a:t>
            </a:r>
            <a:r>
              <a:rPr lang="zh-CN" altLang="en-US" dirty="0">
                <a:solidFill>
                  <a:schemeClr val="tx1"/>
                </a:solidFill>
              </a:rPr>
              <a:t>值的平均值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12F594D-ABAD-4D08-A85E-9D5DE711E3C5}"/>
              </a:ext>
            </a:extLst>
          </p:cNvPr>
          <p:cNvSpPr txBox="1"/>
          <p:nvPr/>
        </p:nvSpPr>
        <p:spPr>
          <a:xfrm>
            <a:off x="8072846" y="1495519"/>
            <a:ext cx="3280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共</a:t>
            </a:r>
            <a:r>
              <a:rPr lang="en-US" altLang="zh-CN" dirty="0"/>
              <a:t>211</a:t>
            </a:r>
            <a:r>
              <a:rPr lang="zh-CN" altLang="en-US" dirty="0"/>
              <a:t>个蛋白质</a:t>
            </a:r>
            <a:endParaRPr lang="en-US" altLang="zh-CN" dirty="0"/>
          </a:p>
          <a:p>
            <a:r>
              <a:rPr lang="en-US" altLang="zh-CN" dirty="0"/>
              <a:t>192</a:t>
            </a:r>
            <a:r>
              <a:rPr lang="zh-CN" altLang="en-US" dirty="0"/>
              <a:t>个</a:t>
            </a:r>
            <a:r>
              <a:rPr lang="en-US" altLang="zh-CN" dirty="0"/>
              <a:t>phi </a:t>
            </a:r>
            <a:r>
              <a:rPr lang="zh-CN" altLang="en-US" dirty="0"/>
              <a:t>大于 </a:t>
            </a:r>
            <a:r>
              <a:rPr lang="en-US" altLang="zh-CN" dirty="0" err="1"/>
              <a:t>phi_avg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197</a:t>
            </a:r>
            <a:r>
              <a:rPr lang="zh-CN" altLang="en-US" dirty="0"/>
              <a:t>个</a:t>
            </a:r>
            <a:r>
              <a:rPr lang="en-US" altLang="zh-CN" dirty="0"/>
              <a:t>psi</a:t>
            </a:r>
            <a:r>
              <a:rPr lang="zh-CN" altLang="en-US" dirty="0"/>
              <a:t>大于 </a:t>
            </a:r>
            <a:r>
              <a:rPr lang="en-US" altLang="zh-CN" dirty="0" err="1"/>
              <a:t>psi_avg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096125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BFA5018-42ED-445D-89F8-D7EA4FE56B2D}"/>
              </a:ext>
            </a:extLst>
          </p:cNvPr>
          <p:cNvGraphicFramePr>
            <a:graphicFrameLocks/>
          </p:cNvGraphicFramePr>
          <p:nvPr/>
        </p:nvGraphicFramePr>
        <p:xfrm>
          <a:off x="838200" y="3573730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365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3178995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98044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24474279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8100933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protein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Phi_avg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Psi_avg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5a4oB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12.82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22.55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11.22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17.02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5ucvB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26.26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28.96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13.09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14.50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5fvdA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31.25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50.45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12.92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19.27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</a:tbl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300E8DDA-5B35-4337-8C3B-DE74B884B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Q8</a:t>
            </a:r>
            <a:r>
              <a:rPr lang="zh-CN" altLang="en-US" dirty="0"/>
              <a:t>不好</a:t>
            </a:r>
            <a:r>
              <a:rPr lang="en-US" altLang="zh-CN" dirty="0"/>
              <a:t>psi</a:t>
            </a:r>
            <a:r>
              <a:rPr lang="zh-CN" altLang="en-US" dirty="0"/>
              <a:t>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73468BA-C170-4298-9F7F-D7233F04FC1C}"/>
              </a:ext>
            </a:extLst>
          </p:cNvPr>
          <p:cNvSpPr txBox="1"/>
          <p:nvPr/>
        </p:nvSpPr>
        <p:spPr>
          <a:xfrm>
            <a:off x="937983" y="1756776"/>
            <a:ext cx="62335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p</a:t>
            </a:r>
            <a:r>
              <a:rPr lang="en-US" altLang="zh-CN" dirty="0">
                <a:solidFill>
                  <a:schemeClr val="tx1"/>
                </a:solidFill>
              </a:rPr>
              <a:t>hi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zh-CN" altLang="en-US" dirty="0"/>
              <a:t>该蛋白质中所有</a:t>
            </a:r>
            <a:r>
              <a:rPr lang="en-US" altLang="zh-CN" dirty="0"/>
              <a:t>Q8</a:t>
            </a:r>
            <a:r>
              <a:rPr lang="zh-CN" altLang="en-US" dirty="0"/>
              <a:t>预测不正确的残基的</a:t>
            </a:r>
            <a:r>
              <a:rPr lang="en-US" altLang="zh-CN" dirty="0"/>
              <a:t>phi</a:t>
            </a:r>
            <a:r>
              <a:rPr lang="zh-CN" altLang="en-US" dirty="0"/>
              <a:t>值的平均值</a:t>
            </a:r>
            <a:endParaRPr lang="en-US" altLang="zh-CN" dirty="0"/>
          </a:p>
          <a:p>
            <a:pPr algn="ctr"/>
            <a:r>
              <a:rPr lang="en-US" altLang="zh-CN" dirty="0"/>
              <a:t>p</a:t>
            </a:r>
            <a:r>
              <a:rPr lang="en-US" altLang="zh-CN" dirty="0">
                <a:solidFill>
                  <a:schemeClr val="tx1"/>
                </a:solidFill>
              </a:rPr>
              <a:t>si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zh-CN" altLang="en-US" dirty="0"/>
              <a:t>该蛋白质中所有</a:t>
            </a:r>
            <a:r>
              <a:rPr lang="en-US" altLang="zh-CN" dirty="0"/>
              <a:t>Q8</a:t>
            </a:r>
            <a:r>
              <a:rPr lang="zh-CN" altLang="en-US" dirty="0"/>
              <a:t>预测不正确的残基的</a:t>
            </a:r>
            <a:r>
              <a:rPr lang="en-US" altLang="zh-CN" dirty="0"/>
              <a:t>psi</a:t>
            </a:r>
            <a:r>
              <a:rPr lang="zh-CN" altLang="en-US" dirty="0"/>
              <a:t>值的平均值</a:t>
            </a:r>
            <a:endParaRPr lang="en-US" altLang="zh-CN" dirty="0"/>
          </a:p>
          <a:p>
            <a:r>
              <a:rPr lang="en-US" altLang="zh-CN" dirty="0" err="1"/>
              <a:t>p</a:t>
            </a:r>
            <a:r>
              <a:rPr lang="en-US" altLang="zh-CN" dirty="0" err="1">
                <a:solidFill>
                  <a:schemeClr val="tx1"/>
                </a:solidFill>
              </a:rPr>
              <a:t>hi_avg</a:t>
            </a:r>
            <a:r>
              <a:rPr lang="zh-CN" altLang="en-US" dirty="0">
                <a:solidFill>
                  <a:schemeClr val="tx1"/>
                </a:solidFill>
              </a:rPr>
              <a:t>：该蛋白质所有残基的</a:t>
            </a:r>
            <a:r>
              <a:rPr lang="en-US" altLang="zh-CN" dirty="0">
                <a:solidFill>
                  <a:schemeClr val="tx1"/>
                </a:solidFill>
              </a:rPr>
              <a:t>phi</a:t>
            </a:r>
            <a:r>
              <a:rPr lang="zh-CN" altLang="en-US" dirty="0">
                <a:solidFill>
                  <a:schemeClr val="tx1"/>
                </a:solidFill>
              </a:rPr>
              <a:t>值的平均值</a:t>
            </a:r>
          </a:p>
          <a:p>
            <a:r>
              <a:rPr lang="en-US" altLang="zh-CN" dirty="0" err="1"/>
              <a:t>p</a:t>
            </a:r>
            <a:r>
              <a:rPr lang="en-US" altLang="zh-CN" dirty="0" err="1">
                <a:solidFill>
                  <a:schemeClr val="tx1"/>
                </a:solidFill>
              </a:rPr>
              <a:t>hi_avg</a:t>
            </a:r>
            <a:r>
              <a:rPr lang="zh-CN" altLang="en-US" dirty="0">
                <a:solidFill>
                  <a:schemeClr val="tx1"/>
                </a:solidFill>
              </a:rPr>
              <a:t>：该蛋白质所有残基的</a:t>
            </a:r>
            <a:r>
              <a:rPr lang="en-US" altLang="zh-CN" dirty="0">
                <a:solidFill>
                  <a:schemeClr val="tx1"/>
                </a:solidFill>
              </a:rPr>
              <a:t>phi</a:t>
            </a:r>
            <a:r>
              <a:rPr lang="zh-CN" altLang="en-US" dirty="0">
                <a:solidFill>
                  <a:schemeClr val="tx1"/>
                </a:solidFill>
              </a:rPr>
              <a:t>值的平均值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99C49B8-28BF-4B12-9C9B-97549A09219D}"/>
              </a:ext>
            </a:extLst>
          </p:cNvPr>
          <p:cNvSpPr txBox="1"/>
          <p:nvPr/>
        </p:nvSpPr>
        <p:spPr>
          <a:xfrm>
            <a:off x="8072846" y="1495519"/>
            <a:ext cx="3280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共</a:t>
            </a:r>
            <a:r>
              <a:rPr lang="en-US" altLang="zh-CN" dirty="0"/>
              <a:t>228</a:t>
            </a:r>
            <a:r>
              <a:rPr lang="zh-CN" altLang="en-US" dirty="0"/>
              <a:t>个蛋白质</a:t>
            </a:r>
            <a:endParaRPr lang="en-US" altLang="zh-CN" dirty="0"/>
          </a:p>
          <a:p>
            <a:r>
              <a:rPr lang="en-US" altLang="zh-CN" dirty="0"/>
              <a:t>210</a:t>
            </a:r>
            <a:r>
              <a:rPr lang="zh-CN" altLang="en-US" dirty="0"/>
              <a:t>个</a:t>
            </a:r>
            <a:r>
              <a:rPr lang="en-US" altLang="zh-CN" dirty="0"/>
              <a:t>phi </a:t>
            </a:r>
            <a:r>
              <a:rPr lang="zh-CN" altLang="en-US" dirty="0"/>
              <a:t>大于 </a:t>
            </a:r>
            <a:r>
              <a:rPr lang="en-US" altLang="zh-CN" dirty="0" err="1"/>
              <a:t>phi_avg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212</a:t>
            </a:r>
            <a:r>
              <a:rPr lang="zh-CN" altLang="en-US" dirty="0"/>
              <a:t>个</a:t>
            </a:r>
            <a:r>
              <a:rPr lang="en-US" altLang="zh-CN" dirty="0"/>
              <a:t>psi</a:t>
            </a:r>
            <a:r>
              <a:rPr lang="zh-CN" altLang="en-US" dirty="0"/>
              <a:t>大于 </a:t>
            </a:r>
            <a:r>
              <a:rPr lang="en-US" altLang="zh-CN" dirty="0" err="1"/>
              <a:t>psi_avg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695450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F4EC6-AE0A-4CA1-8CB6-8A7BFC38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Val</a:t>
            </a:r>
            <a:r>
              <a:rPr lang="zh-CN" altLang="en-US" dirty="0"/>
              <a:t>（</a:t>
            </a:r>
            <a:r>
              <a:rPr lang="en-US" altLang="zh-CN" dirty="0"/>
              <a:t>983</a:t>
            </a:r>
            <a:r>
              <a:rPr lang="zh-CN" altLang="en-US" dirty="0"/>
              <a:t>）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C48EE82-DABD-478E-9E5B-9C208E1BCF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547111"/>
              </p:ext>
            </p:extLst>
          </p:nvPr>
        </p:nvGraphicFramePr>
        <p:xfrm>
          <a:off x="838200" y="2572245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SPOT-1D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16.27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22.53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OPUS-TASS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16.50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23.53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SFIPTA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15.39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18.25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SFIPTA2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15.42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18.25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431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3024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F4EC6-AE0A-4CA1-8CB6-8A7BFC38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Test2016</a:t>
            </a:r>
            <a:r>
              <a:rPr lang="zh-CN" altLang="en-US" dirty="0"/>
              <a:t>（</a:t>
            </a:r>
            <a:r>
              <a:rPr lang="en-US" altLang="zh-CN" dirty="0"/>
              <a:t>1212</a:t>
            </a:r>
            <a:r>
              <a:rPr lang="zh-CN" altLang="en-US" dirty="0"/>
              <a:t>）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C48EE82-DABD-478E-9E5B-9C208E1BCF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765988"/>
              </p:ext>
            </p:extLst>
          </p:nvPr>
        </p:nvGraphicFramePr>
        <p:xfrm>
          <a:off x="838200" y="2572245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spider3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26.66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SPOT-1D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16.27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23.26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OPUS-TASS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15.78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24.46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ESIDEN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15.61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19.30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SFIPTA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15.18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18.14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SFIPTA2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15.18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18.08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755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2911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F4EC6-AE0A-4CA1-8CB6-8A7BFC38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Test2018</a:t>
            </a:r>
            <a:r>
              <a:rPr lang="zh-CN" altLang="en-US" dirty="0"/>
              <a:t>（</a:t>
            </a:r>
            <a:r>
              <a:rPr lang="en-US" altLang="zh-CN" dirty="0"/>
              <a:t>250</a:t>
            </a:r>
            <a:r>
              <a:rPr lang="zh-CN" altLang="en-US" dirty="0"/>
              <a:t>）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C48EE82-DABD-478E-9E5B-9C208E1BCF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5258630"/>
              </p:ext>
            </p:extLst>
          </p:nvPr>
        </p:nvGraphicFramePr>
        <p:xfrm>
          <a:off x="838200" y="2572245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spider3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18.38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28.10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SPOT-1D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16.89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24.87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OPUS-TASS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16.40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24.06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995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ESIDEN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17.09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21.70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Mine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15.65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18.62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Mine2</a:t>
                      </a:r>
                      <a:endParaRPr lang="zh-CN" altLang="en-US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15.74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18.64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5480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17792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F4EC6-AE0A-4CA1-8CB6-8A7BFC38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CASP12</a:t>
            </a:r>
            <a:r>
              <a:rPr lang="zh-CN" altLang="en-US" dirty="0"/>
              <a:t>（</a:t>
            </a:r>
            <a:r>
              <a:rPr lang="en-US" altLang="zh-CN" dirty="0"/>
              <a:t>55</a:t>
            </a:r>
            <a:r>
              <a:rPr lang="zh-CN" altLang="en-US" dirty="0"/>
              <a:t>）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C48EE82-DABD-478E-9E5B-9C208E1BCF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7488654"/>
              </p:ext>
            </p:extLst>
          </p:nvPr>
        </p:nvGraphicFramePr>
        <p:xfrm>
          <a:off x="838200" y="2572245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spider3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21.14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34.92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SPOT-1D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20.21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31.71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ESIDEN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19.68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28.63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Mine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17.63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23.29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mine2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17.67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23.70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0516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7827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F4EC6-AE0A-4CA1-8CB6-8A7BFC38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CASP13</a:t>
            </a:r>
            <a:r>
              <a:rPr lang="zh-CN" altLang="en-US" dirty="0"/>
              <a:t>（</a:t>
            </a:r>
            <a:r>
              <a:rPr lang="en-US" altLang="zh-CN" dirty="0"/>
              <a:t>32</a:t>
            </a:r>
            <a:r>
              <a:rPr lang="zh-CN" altLang="en-US" dirty="0"/>
              <a:t>）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C48EE82-DABD-478E-9E5B-9C208E1BCF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6102374"/>
              </p:ext>
            </p:extLst>
          </p:nvPr>
        </p:nvGraphicFramePr>
        <p:xfrm>
          <a:off x="838200" y="2572245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spider3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22.48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38.46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SPOT-1D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22.60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34.28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ESIDEN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22.51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32.68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Mine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16.69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22.18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Mine2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16.81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22.46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408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85687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F4EC6-AE0A-4CA1-8CB6-8A7BFC38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CASP-FM</a:t>
            </a:r>
            <a:r>
              <a:rPr lang="zh-CN" altLang="en-US" dirty="0"/>
              <a:t>（</a:t>
            </a:r>
            <a:r>
              <a:rPr lang="en-US" altLang="zh-CN" dirty="0"/>
              <a:t>56</a:t>
            </a:r>
            <a:r>
              <a:rPr lang="zh-CN" altLang="en-US" dirty="0"/>
              <a:t>）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C48EE82-DABD-478E-9E5B-9C208E1BCF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2850641"/>
              </p:ext>
            </p:extLst>
          </p:nvPr>
        </p:nvGraphicFramePr>
        <p:xfrm>
          <a:off x="838200" y="2572245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NetSurfP-2.0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19.94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31.43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SPOT-1D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19.39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OPUS-TASS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18.85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28.00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Mine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18.33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25.17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Mine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18.30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25.53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364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43621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F4EC6-AE0A-4CA1-8CB6-8A7BFC38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验证单个特征及其组合的有效性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C48EE82-DABD-478E-9E5B-9C208E1BCF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2507763"/>
              </p:ext>
            </p:extLst>
          </p:nvPr>
        </p:nvGraphicFramePr>
        <p:xfrm>
          <a:off x="547761" y="1767541"/>
          <a:ext cx="10171611" cy="48322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5349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140822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  <a:gridCol w="1593669">
                  <a:extLst>
                    <a:ext uri="{9D8B030D-6E8A-4147-A177-3AD203B41FA5}">
                      <a16:colId xmlns:a16="http://schemas.microsoft.com/office/drawing/2014/main" val="1101289866"/>
                    </a:ext>
                  </a:extLst>
                </a:gridCol>
                <a:gridCol w="1550125">
                  <a:extLst>
                    <a:ext uri="{9D8B030D-6E8A-4147-A177-3AD203B41FA5}">
                      <a16:colId xmlns:a16="http://schemas.microsoft.com/office/drawing/2014/main" val="4083006366"/>
                    </a:ext>
                  </a:extLst>
                </a:gridCol>
                <a:gridCol w="1236617">
                  <a:extLst>
                    <a:ext uri="{9D8B030D-6E8A-4147-A177-3AD203B41FA5}">
                      <a16:colId xmlns:a16="http://schemas.microsoft.com/office/drawing/2014/main" val="34262319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Val_Phi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Val_Psi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Test2016_Phi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Test2016_Psi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epoch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Basic = </a:t>
                      </a:r>
                      <a:r>
                        <a:rPr lang="en-US" altLang="zh-CN" dirty="0" err="1"/>
                        <a:t>pssm+hhm+pp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20.94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32.86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18.71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31.43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8721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Basic+psfm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20.28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33.16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27.48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Basic+onehot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19.28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30.55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18.16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27.41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Basic+pc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21.19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32.51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18.87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27.71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80704"/>
                  </a:ext>
                </a:extLst>
              </a:tr>
              <a:tr h="34665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Basic+hyd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20.62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32.55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18.31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27.36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641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Basic+psfm+pc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20.24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31.56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18.49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27.21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Basic+onehot+pc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21.57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34.56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18.53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27.50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018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Basic+psfm+pc+hyd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19.65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32.31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18.05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28.04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6896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Basic+onehot+pc+hyd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19.78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29.35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18.67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27.41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402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Basic+psfm+pc+hyd+ss8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16.34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19.66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15.62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18.89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364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Basic+onehot+pc+hyd+ss8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15.95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19.66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15.09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18.72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218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Basic+psfm+onehot+pc+hyd+ss8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16.09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19.11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15.57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18.56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188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320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FDA66A-CE1D-469E-AF8E-92EFA3F14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OPUS-TASS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C8EAFF-F1E5-49F3-BAF6-68F29E2C9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77" y="2676197"/>
            <a:ext cx="4905375" cy="27527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F74E41A-5FE9-49B1-95C7-A15DEEEEF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261" y="3625751"/>
            <a:ext cx="4791075" cy="169545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73937EB-CD06-47A7-8DEE-EA0A4085C0A4}"/>
              </a:ext>
            </a:extLst>
          </p:cNvPr>
          <p:cNvSpPr txBox="1"/>
          <p:nvPr/>
        </p:nvSpPr>
        <p:spPr>
          <a:xfrm>
            <a:off x="550877" y="1429078"/>
            <a:ext cx="7642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Inputs</a:t>
            </a:r>
            <a:r>
              <a:rPr lang="zh-CN" altLang="en-US" sz="1400" dirty="0"/>
              <a:t>：</a:t>
            </a:r>
            <a:r>
              <a:rPr lang="en-US" altLang="zh-CN" sz="1400" dirty="0" err="1"/>
              <a:t>pssm</a:t>
            </a:r>
            <a:r>
              <a:rPr lang="zh-CN" altLang="en-US" sz="1400" dirty="0"/>
              <a:t>（</a:t>
            </a:r>
            <a:r>
              <a:rPr lang="en-US" altLang="zh-CN" sz="1400" dirty="0"/>
              <a:t>20dim</a:t>
            </a:r>
            <a:r>
              <a:rPr lang="zh-CN" altLang="en-US" sz="1400" dirty="0"/>
              <a:t>）</a:t>
            </a:r>
            <a:r>
              <a:rPr lang="en-US" altLang="zh-CN" sz="1400" dirty="0"/>
              <a:t> + </a:t>
            </a:r>
            <a:r>
              <a:rPr lang="en-US" altLang="zh-CN" sz="1400" dirty="0" err="1"/>
              <a:t>hhm</a:t>
            </a:r>
            <a:r>
              <a:rPr lang="zh-CN" altLang="en-US" sz="1400" dirty="0"/>
              <a:t>（</a:t>
            </a:r>
            <a:r>
              <a:rPr lang="en-US" altLang="zh-CN" sz="1400" dirty="0"/>
              <a:t>30dim</a:t>
            </a:r>
            <a:r>
              <a:rPr lang="zh-CN" altLang="en-US" sz="1400" dirty="0"/>
              <a:t>）</a:t>
            </a:r>
            <a:r>
              <a:rPr lang="en-US" altLang="zh-CN" sz="1400" dirty="0"/>
              <a:t> + pc</a:t>
            </a:r>
            <a:r>
              <a:rPr lang="zh-CN" altLang="en-US" sz="1400" dirty="0"/>
              <a:t>（</a:t>
            </a:r>
            <a:r>
              <a:rPr lang="en-US" altLang="zh-CN" sz="1400" dirty="0"/>
              <a:t>7dim</a:t>
            </a:r>
            <a:r>
              <a:rPr lang="zh-CN" altLang="en-US" sz="1400" dirty="0"/>
              <a:t>）</a:t>
            </a:r>
            <a:r>
              <a:rPr lang="en-US" altLang="zh-CN" sz="1400" dirty="0"/>
              <a:t>+ </a:t>
            </a:r>
            <a:r>
              <a:rPr lang="en-US" altLang="zh-CN" sz="1400" dirty="0" err="1"/>
              <a:t>psp</a:t>
            </a:r>
            <a:r>
              <a:rPr lang="zh-CN" altLang="en-US" sz="1400" dirty="0"/>
              <a:t>（</a:t>
            </a:r>
            <a:r>
              <a:rPr lang="en-US" altLang="zh-CN" sz="1400" dirty="0"/>
              <a:t>19dim</a:t>
            </a:r>
            <a:r>
              <a:rPr lang="zh-CN" altLang="en-US" sz="1400" dirty="0"/>
              <a:t>）</a:t>
            </a:r>
            <a:endParaRPr lang="en-US" altLang="zh-CN" sz="1400" dirty="0"/>
          </a:p>
          <a:p>
            <a:r>
              <a:rPr lang="en-US" altLang="zh-CN" sz="1400" dirty="0"/>
              <a:t>Outputs</a:t>
            </a:r>
            <a:r>
              <a:rPr lang="zh-CN" altLang="en-US" sz="1400" dirty="0"/>
              <a:t>：</a:t>
            </a:r>
            <a:r>
              <a:rPr lang="en-US" altLang="zh-CN" sz="1400" dirty="0"/>
              <a:t>SS3 + SS8 + TA + CSF3 + ASA + SDA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772716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F4EC6-AE0A-4CA1-8CB6-8A7BFC38C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761" y="393135"/>
            <a:ext cx="11057390" cy="1325563"/>
          </a:xfrm>
        </p:spPr>
        <p:txBody>
          <a:bodyPr/>
          <a:lstStyle/>
          <a:p>
            <a:r>
              <a:rPr lang="zh-CN" altLang="en-US" dirty="0"/>
              <a:t>验证单个特征及其组合的有效性（去掉增强）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C48EE82-DABD-478E-9E5B-9C208E1BCF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0242525"/>
              </p:ext>
            </p:extLst>
          </p:nvPr>
        </p:nvGraphicFramePr>
        <p:xfrm>
          <a:off x="553673" y="1767541"/>
          <a:ext cx="10165699" cy="51065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9437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140822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  <a:gridCol w="1593669">
                  <a:extLst>
                    <a:ext uri="{9D8B030D-6E8A-4147-A177-3AD203B41FA5}">
                      <a16:colId xmlns:a16="http://schemas.microsoft.com/office/drawing/2014/main" val="1101289866"/>
                    </a:ext>
                  </a:extLst>
                </a:gridCol>
                <a:gridCol w="1550125">
                  <a:extLst>
                    <a:ext uri="{9D8B030D-6E8A-4147-A177-3AD203B41FA5}">
                      <a16:colId xmlns:a16="http://schemas.microsoft.com/office/drawing/2014/main" val="4083006366"/>
                    </a:ext>
                  </a:extLst>
                </a:gridCol>
                <a:gridCol w="1236617">
                  <a:extLst>
                    <a:ext uri="{9D8B030D-6E8A-4147-A177-3AD203B41FA5}">
                      <a16:colId xmlns:a16="http://schemas.microsoft.com/office/drawing/2014/main" val="34262319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Val_Phi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Val_Psi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Test2016_Phi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Test2016_Psi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epoch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Basic = </a:t>
                      </a:r>
                      <a:r>
                        <a:rPr lang="en-US" altLang="zh-CN" dirty="0" err="1"/>
                        <a:t>pssm+hhm+pp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32.70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18.19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27.34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8721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Basic+psfm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20.86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34.87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18.84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28.31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Basic+onehot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22.68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39.71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17.98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27.19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Basic+pc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24.75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42.94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20.70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30.59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80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Basic+hyd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21.72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34.60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18.48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27.41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641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Basic+psfm+pc</a:t>
                      </a:r>
                      <a:r>
                        <a:rPr lang="zh-CN" altLang="en-US" dirty="0"/>
                        <a:t>（集群）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20.55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34.36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18.01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27.64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Basic+onehot+pc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19.38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29.55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25.97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018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Basic+psfm+pc+hyd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D123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22.05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38.76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18.19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27.29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6896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Basic+onehot+pc+hyd</a:t>
                      </a:r>
                      <a:r>
                        <a:rPr lang="en-US" altLang="zh-CN" dirty="0"/>
                        <a:t>(</a:t>
                      </a:r>
                      <a:r>
                        <a:rPr lang="zh-CN" altLang="en-US" dirty="0"/>
                        <a:t>集群</a:t>
                      </a:r>
                      <a:r>
                        <a:rPr lang="en-US" altLang="zh-CN" dirty="0"/>
                        <a:t>)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20.92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36.49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17.83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27.36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402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Basic+psfm+pc+hyd+ss8</a:t>
                      </a:r>
                      <a:r>
                        <a:rPr lang="zh-CN" altLang="en-US" b="1" dirty="0">
                          <a:solidFill>
                            <a:srgbClr val="FF0000"/>
                          </a:solidFill>
                        </a:rPr>
                        <a:t>（集群</a:t>
                      </a:r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16.36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19.23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15.84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</a:rPr>
                        <a:t>18.81</a:t>
                      </a:r>
                      <a:endParaRPr lang="zh-CN" alt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364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Basic+onehot+pc+hyd+ss8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16.63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19.35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15.60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18.38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218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Basic+psfm+onehot+pc+hyd+ss8</a:t>
                      </a:r>
                      <a:r>
                        <a:rPr lang="zh-CN" altLang="en-US" dirty="0"/>
                        <a:t>（集群）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16.05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18.99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15.54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18.53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188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56288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F4EC6-AE0A-4CA1-8CB6-8A7BFC38C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761" y="393135"/>
            <a:ext cx="11057390" cy="1325563"/>
          </a:xfrm>
        </p:spPr>
        <p:txBody>
          <a:bodyPr/>
          <a:lstStyle/>
          <a:p>
            <a:r>
              <a:rPr lang="zh-CN" altLang="en-US" dirty="0"/>
              <a:t>验证窗口大小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C48EE82-DABD-478E-9E5B-9C208E1BCF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9721523"/>
              </p:ext>
            </p:extLst>
          </p:nvPr>
        </p:nvGraphicFramePr>
        <p:xfrm>
          <a:off x="547761" y="1767541"/>
          <a:ext cx="10171611" cy="40956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5349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140822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  <a:gridCol w="1593669">
                  <a:extLst>
                    <a:ext uri="{9D8B030D-6E8A-4147-A177-3AD203B41FA5}">
                      <a16:colId xmlns:a16="http://schemas.microsoft.com/office/drawing/2014/main" val="1101289866"/>
                    </a:ext>
                  </a:extLst>
                </a:gridCol>
                <a:gridCol w="1550125">
                  <a:extLst>
                    <a:ext uri="{9D8B030D-6E8A-4147-A177-3AD203B41FA5}">
                      <a16:colId xmlns:a16="http://schemas.microsoft.com/office/drawing/2014/main" val="4083006366"/>
                    </a:ext>
                  </a:extLst>
                </a:gridCol>
                <a:gridCol w="1236617">
                  <a:extLst>
                    <a:ext uri="{9D8B030D-6E8A-4147-A177-3AD203B41FA5}">
                      <a16:colId xmlns:a16="http://schemas.microsoft.com/office/drawing/2014/main" val="34262319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winsize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Val_Phi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/>
                          </a:solidFill>
                        </a:rPr>
                        <a:t>Val_Psi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Test2016_Phi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Test2016_Psi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epoch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 err="1"/>
                        <a:t>jiqun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15.72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17.93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15.82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17.90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45885"/>
                  </a:ext>
                </a:extLst>
              </a:tr>
              <a:tr h="38721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 err="1"/>
                        <a:t>jiqun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15.41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17.62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15.32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D123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9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 err="1"/>
                        <a:t>jiqun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15.36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17.47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15.36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17.71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480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641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13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15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018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17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6896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19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542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21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92354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49920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A02F846-C468-41C2-9FF1-87DAB7C7533D}"/>
              </a:ext>
            </a:extLst>
          </p:cNvPr>
          <p:cNvSpPr/>
          <p:nvPr/>
        </p:nvSpPr>
        <p:spPr>
          <a:xfrm>
            <a:off x="1729651" y="656443"/>
            <a:ext cx="1166948" cy="36576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1D Inputs</a:t>
            </a:r>
            <a:endParaRPr lang="zh-CN" altLang="en-US" sz="1400" dirty="0"/>
          </a:p>
        </p:txBody>
      </p:sp>
      <p:sp>
        <p:nvSpPr>
          <p:cNvPr id="6" name="立方体 5">
            <a:extLst>
              <a:ext uri="{FF2B5EF4-FFF2-40B4-BE49-F238E27FC236}">
                <a16:creationId xmlns:a16="http://schemas.microsoft.com/office/drawing/2014/main" id="{F88F1064-362A-4A05-AE3E-6D908A402408}"/>
              </a:ext>
            </a:extLst>
          </p:cNvPr>
          <p:cNvSpPr/>
          <p:nvPr/>
        </p:nvSpPr>
        <p:spPr>
          <a:xfrm>
            <a:off x="3930521" y="395480"/>
            <a:ext cx="1001486" cy="959758"/>
          </a:xfrm>
          <a:prstGeom prst="cub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2D inputs</a:t>
            </a:r>
            <a:endParaRPr lang="zh-CN" altLang="en-US" sz="1400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E110C291-B970-4DB7-A7B5-200207395E78}"/>
              </a:ext>
            </a:extLst>
          </p:cNvPr>
          <p:cNvCxnSpPr>
            <a:cxnSpLocks/>
          </p:cNvCxnSpPr>
          <p:nvPr/>
        </p:nvCxnSpPr>
        <p:spPr>
          <a:xfrm>
            <a:off x="2275892" y="1058239"/>
            <a:ext cx="0" cy="65223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E3360EC-5DD3-474C-98A7-8D78BE03970F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4311294" y="2073241"/>
            <a:ext cx="0" cy="112422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E90186F8-2E2B-4E96-9670-4B18B3AA5F7F}"/>
              </a:ext>
            </a:extLst>
          </p:cNvPr>
          <p:cNvSpPr/>
          <p:nvPr/>
        </p:nvSpPr>
        <p:spPr>
          <a:xfrm>
            <a:off x="1346469" y="3197464"/>
            <a:ext cx="1077949" cy="36576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LSTM1</a:t>
            </a:r>
            <a:endParaRPr lang="zh-CN" altLang="en-US" sz="1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9302084-A0E2-40FF-A4EE-5614EF1C588E}"/>
              </a:ext>
            </a:extLst>
          </p:cNvPr>
          <p:cNvSpPr/>
          <p:nvPr/>
        </p:nvSpPr>
        <p:spPr>
          <a:xfrm>
            <a:off x="3727820" y="3197464"/>
            <a:ext cx="1166948" cy="36576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LSTM3</a:t>
            </a:r>
            <a:endParaRPr lang="zh-CN" altLang="en-US" sz="1400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5ACAEA9-F87F-41A2-8AA8-AAF496411346}"/>
              </a:ext>
            </a:extLst>
          </p:cNvPr>
          <p:cNvSpPr/>
          <p:nvPr/>
        </p:nvSpPr>
        <p:spPr>
          <a:xfrm>
            <a:off x="1729651" y="1714658"/>
            <a:ext cx="1166948" cy="36576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ResNet</a:t>
            </a:r>
            <a:endParaRPr lang="zh-CN" altLang="en-US" sz="14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559A511B-CEC6-43D4-9096-BEB7209098CE}"/>
              </a:ext>
            </a:extLst>
          </p:cNvPr>
          <p:cNvCxnSpPr>
            <a:cxnSpLocks/>
            <a:endCxn id="38" idx="0"/>
          </p:cNvCxnSpPr>
          <p:nvPr/>
        </p:nvCxnSpPr>
        <p:spPr>
          <a:xfrm>
            <a:off x="4311294" y="1355238"/>
            <a:ext cx="0" cy="35224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410AB9D6-53A0-4B25-977D-1155058C2ED4}"/>
              </a:ext>
            </a:extLst>
          </p:cNvPr>
          <p:cNvSpPr/>
          <p:nvPr/>
        </p:nvSpPr>
        <p:spPr>
          <a:xfrm>
            <a:off x="3727820" y="1707481"/>
            <a:ext cx="1166948" cy="36576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RSNet</a:t>
            </a:r>
            <a:endParaRPr lang="zh-CN" altLang="en-US" sz="1400" dirty="0"/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BA232A4A-66A8-4FE0-A467-6D03D0109E31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1885444" y="3563224"/>
            <a:ext cx="44499" cy="39406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F6C9632C-15B2-4365-ABDC-C8727187B54C}"/>
              </a:ext>
            </a:extLst>
          </p:cNvPr>
          <p:cNvCxnSpPr>
            <a:cxnSpLocks/>
          </p:cNvCxnSpPr>
          <p:nvPr/>
        </p:nvCxnSpPr>
        <p:spPr>
          <a:xfrm>
            <a:off x="4320002" y="3563224"/>
            <a:ext cx="0" cy="39406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C4E96055-32B6-41CF-8DD9-486E8BF46F35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1929943" y="3953907"/>
            <a:ext cx="1252842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824A517B-BE8F-4BA0-86A4-0C625607C4EF}"/>
              </a:ext>
            </a:extLst>
          </p:cNvPr>
          <p:cNvCxnSpPr>
            <a:cxnSpLocks/>
            <a:endCxn id="52" idx="6"/>
          </p:cNvCxnSpPr>
          <p:nvPr/>
        </p:nvCxnSpPr>
        <p:spPr>
          <a:xfrm flipH="1">
            <a:off x="3404401" y="3953907"/>
            <a:ext cx="91560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流程图: 或者 51">
            <a:extLst>
              <a:ext uri="{FF2B5EF4-FFF2-40B4-BE49-F238E27FC236}">
                <a16:creationId xmlns:a16="http://schemas.microsoft.com/office/drawing/2014/main" id="{A00F3E92-4DD5-49E9-A54A-9D56819FE4FC}"/>
              </a:ext>
            </a:extLst>
          </p:cNvPr>
          <p:cNvSpPr/>
          <p:nvPr/>
        </p:nvSpPr>
        <p:spPr>
          <a:xfrm>
            <a:off x="3182785" y="3843099"/>
            <a:ext cx="221616" cy="221616"/>
          </a:xfrm>
          <a:prstGeom prst="flowChartOr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2369A636-E8E6-4C54-9642-0C606BA074E4}"/>
              </a:ext>
            </a:extLst>
          </p:cNvPr>
          <p:cNvCxnSpPr>
            <a:cxnSpLocks/>
          </p:cNvCxnSpPr>
          <p:nvPr/>
        </p:nvCxnSpPr>
        <p:spPr>
          <a:xfrm>
            <a:off x="3293593" y="4064715"/>
            <a:ext cx="0" cy="4499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D72E0384-A37A-484D-B46A-288A266A4629}"/>
              </a:ext>
            </a:extLst>
          </p:cNvPr>
          <p:cNvSpPr/>
          <p:nvPr/>
        </p:nvSpPr>
        <p:spPr>
          <a:xfrm>
            <a:off x="2710119" y="4502547"/>
            <a:ext cx="1166948" cy="36576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BiLSTM4</a:t>
            </a:r>
            <a:endParaRPr lang="zh-CN" altLang="en-US" sz="1400" dirty="0"/>
          </a:p>
        </p:txBody>
      </p: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DA37D710-141D-4AE6-A3D9-FDEFFAF10806}"/>
              </a:ext>
            </a:extLst>
          </p:cNvPr>
          <p:cNvCxnSpPr>
            <a:cxnSpLocks/>
          </p:cNvCxnSpPr>
          <p:nvPr/>
        </p:nvCxnSpPr>
        <p:spPr>
          <a:xfrm>
            <a:off x="3293593" y="4868307"/>
            <a:ext cx="0" cy="39406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E20C392A-7A6D-4B0B-8F17-46F48B16725E}"/>
              </a:ext>
            </a:extLst>
          </p:cNvPr>
          <p:cNvCxnSpPr>
            <a:cxnSpLocks/>
          </p:cNvCxnSpPr>
          <p:nvPr/>
        </p:nvCxnSpPr>
        <p:spPr>
          <a:xfrm>
            <a:off x="2275892" y="5262370"/>
            <a:ext cx="204411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318EF06D-6F7D-4783-A5CA-6090E6B36079}"/>
              </a:ext>
            </a:extLst>
          </p:cNvPr>
          <p:cNvCxnSpPr>
            <a:cxnSpLocks/>
          </p:cNvCxnSpPr>
          <p:nvPr/>
        </p:nvCxnSpPr>
        <p:spPr>
          <a:xfrm>
            <a:off x="2275892" y="5262370"/>
            <a:ext cx="0" cy="44397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1E493A6E-AF0A-44FC-AC9C-CFC67C73FD41}"/>
              </a:ext>
            </a:extLst>
          </p:cNvPr>
          <p:cNvCxnSpPr>
            <a:cxnSpLocks/>
          </p:cNvCxnSpPr>
          <p:nvPr/>
        </p:nvCxnSpPr>
        <p:spPr>
          <a:xfrm>
            <a:off x="4320002" y="5262370"/>
            <a:ext cx="0" cy="44397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BB734224-FCF1-49C1-A322-1AE903CEF0DD}"/>
              </a:ext>
            </a:extLst>
          </p:cNvPr>
          <p:cNvSpPr/>
          <p:nvPr/>
        </p:nvSpPr>
        <p:spPr>
          <a:xfrm>
            <a:off x="1692418" y="5716032"/>
            <a:ext cx="1166948" cy="36576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phi</a:t>
            </a:r>
            <a:endParaRPr lang="zh-CN" altLang="en-US" sz="1400" dirty="0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E434E710-37BD-4011-AC5D-FB445E20E1DE}"/>
              </a:ext>
            </a:extLst>
          </p:cNvPr>
          <p:cNvSpPr/>
          <p:nvPr/>
        </p:nvSpPr>
        <p:spPr>
          <a:xfrm>
            <a:off x="3727820" y="5716032"/>
            <a:ext cx="1166948" cy="36576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psi</a:t>
            </a:r>
            <a:endParaRPr lang="zh-CN" altLang="en-US" sz="1400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9A1AE51-B142-C997-A250-87E5FF06996D}"/>
              </a:ext>
            </a:extLst>
          </p:cNvPr>
          <p:cNvSpPr/>
          <p:nvPr/>
        </p:nvSpPr>
        <p:spPr>
          <a:xfrm>
            <a:off x="2492645" y="3195445"/>
            <a:ext cx="1166948" cy="365760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LSTM2</a:t>
            </a:r>
            <a:endParaRPr lang="zh-CN" altLang="en-US" sz="1400" dirty="0"/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9E80A46E-BE9A-472E-7664-328D47507537}"/>
              </a:ext>
            </a:extLst>
          </p:cNvPr>
          <p:cNvCxnSpPr>
            <a:cxnSpLocks/>
            <a:stCxn id="32" idx="2"/>
            <a:endCxn id="26" idx="0"/>
          </p:cNvCxnSpPr>
          <p:nvPr/>
        </p:nvCxnSpPr>
        <p:spPr>
          <a:xfrm flipH="1">
            <a:off x="1885444" y="2080418"/>
            <a:ext cx="427681" cy="111704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33DC53AD-3049-ABC7-6A3A-2AB0B0865724}"/>
              </a:ext>
            </a:extLst>
          </p:cNvPr>
          <p:cNvCxnSpPr>
            <a:cxnSpLocks/>
            <a:endCxn id="38" idx="1"/>
          </p:cNvCxnSpPr>
          <p:nvPr/>
        </p:nvCxnSpPr>
        <p:spPr>
          <a:xfrm>
            <a:off x="2887897" y="1890361"/>
            <a:ext cx="839923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C2727B29-593C-8296-1730-12234A474635}"/>
              </a:ext>
            </a:extLst>
          </p:cNvPr>
          <p:cNvCxnSpPr>
            <a:cxnSpLocks/>
            <a:endCxn id="31" idx="0"/>
          </p:cNvCxnSpPr>
          <p:nvPr/>
        </p:nvCxnSpPr>
        <p:spPr>
          <a:xfrm flipH="1">
            <a:off x="3076119" y="1908213"/>
            <a:ext cx="86645" cy="128723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484A3C9C-BAD1-D058-206E-2E7203B79D1C}"/>
              </a:ext>
            </a:extLst>
          </p:cNvPr>
          <p:cNvCxnSpPr>
            <a:cxnSpLocks/>
            <a:stCxn id="31" idx="2"/>
            <a:endCxn id="52" idx="0"/>
          </p:cNvCxnSpPr>
          <p:nvPr/>
        </p:nvCxnSpPr>
        <p:spPr>
          <a:xfrm>
            <a:off x="3076119" y="3561205"/>
            <a:ext cx="217474" cy="28189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流程图: 或者 46">
            <a:extLst>
              <a:ext uri="{FF2B5EF4-FFF2-40B4-BE49-F238E27FC236}">
                <a16:creationId xmlns:a16="http://schemas.microsoft.com/office/drawing/2014/main" id="{85FBCE01-20ED-5ED2-B0E0-9873CA6FF671}"/>
              </a:ext>
            </a:extLst>
          </p:cNvPr>
          <p:cNvSpPr/>
          <p:nvPr/>
        </p:nvSpPr>
        <p:spPr>
          <a:xfrm>
            <a:off x="3068697" y="1776174"/>
            <a:ext cx="221616" cy="221616"/>
          </a:xfrm>
          <a:prstGeom prst="flowChartOr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5878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B1B23B-70FA-4294-BA00-74EF0AA06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目前存在的问题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C9E318-973A-42E1-865C-0BF405E17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模型在所有测试集上的预测结果</a:t>
            </a:r>
            <a:r>
              <a:rPr lang="en-US" altLang="zh-CN" sz="2800" b="0" i="0" dirty="0">
                <a:solidFill>
                  <a:srgbClr val="333333"/>
                </a:solidFill>
                <a:effectLst/>
                <a:latin typeface="Helvetica Neue"/>
              </a:rPr>
              <a:t>MAE</a:t>
            </a:r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值</a:t>
            </a:r>
            <a:r>
              <a:rPr lang="zh-CN" altLang="en-US" dirty="0"/>
              <a:t>都比其他预测器要好，但在验证集上</a:t>
            </a:r>
            <a:r>
              <a:rPr lang="el-GR" altLang="zh-CN" sz="2800" b="0" i="0" dirty="0">
                <a:solidFill>
                  <a:srgbClr val="333333"/>
                </a:solidFill>
                <a:effectLst/>
                <a:latin typeface="Helvetica Neue"/>
              </a:rPr>
              <a:t>φ</a:t>
            </a:r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角的</a:t>
            </a:r>
            <a:r>
              <a:rPr lang="en-US" altLang="zh-CN" sz="2800" b="0" i="0" dirty="0">
                <a:solidFill>
                  <a:srgbClr val="333333"/>
                </a:solidFill>
                <a:effectLst/>
                <a:latin typeface="Helvetica Neue"/>
              </a:rPr>
              <a:t>MAE</a:t>
            </a:r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值不理想</a:t>
            </a:r>
            <a:r>
              <a:rPr lang="en-US" altLang="zh-CN" sz="2800" b="0" i="0" dirty="0">
                <a:solidFill>
                  <a:srgbClr val="333333"/>
                </a:solidFill>
                <a:effectLst/>
                <a:latin typeface="Helvetica Neue"/>
              </a:rPr>
              <a:t>,</a:t>
            </a:r>
            <a:r>
              <a:rPr lang="zh-CN" altLang="en-US" sz="2800" b="0" i="0" dirty="0">
                <a:solidFill>
                  <a:srgbClr val="333333"/>
                </a:solidFill>
                <a:effectLst/>
                <a:latin typeface="Helvetica Neue"/>
              </a:rPr>
              <a:t>并且在验证集上收敛非常快。</a:t>
            </a:r>
            <a:endParaRPr lang="en-US" altLang="zh-CN" sz="28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endParaRPr lang="en-US" altLang="zh-CN" dirty="0">
              <a:solidFill>
                <a:srgbClr val="333333"/>
              </a:solidFill>
              <a:latin typeface="Helvetica Neue"/>
            </a:endParaRPr>
          </a:p>
          <a:p>
            <a:endParaRPr lang="en-US" altLang="zh-CN" dirty="0">
              <a:solidFill>
                <a:srgbClr val="333333"/>
              </a:solidFill>
              <a:latin typeface="Helvetica Neue"/>
            </a:endParaRPr>
          </a:p>
          <a:p>
            <a:endParaRPr lang="en-US" altLang="zh-CN" dirty="0">
              <a:solidFill>
                <a:srgbClr val="333333"/>
              </a:solidFill>
              <a:latin typeface="Helvetica Neue"/>
            </a:endParaRPr>
          </a:p>
          <a:p>
            <a:endParaRPr lang="en-US" altLang="zh-CN" dirty="0">
              <a:solidFill>
                <a:srgbClr val="333333"/>
              </a:solidFill>
              <a:latin typeface="Helvetica Neue"/>
            </a:endParaRPr>
          </a:p>
          <a:p>
            <a:r>
              <a:rPr lang="zh-CN" altLang="en-US" dirty="0"/>
              <a:t>造成这个结果的原因可能是模型泛化能力不够，于是采用数据增强，改变模型框架（加入</a:t>
            </a:r>
            <a:r>
              <a:rPr lang="en-US" altLang="zh-CN" dirty="0"/>
              <a:t>dropout</a:t>
            </a:r>
            <a:r>
              <a:rPr lang="zh-CN" altLang="en-US" dirty="0"/>
              <a:t>等）和参数的方式，尝试增强泛化能力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4F9C079-A071-4A0B-A8EC-9A2FC0066B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0311891"/>
              </p:ext>
            </p:extLst>
          </p:nvPr>
        </p:nvGraphicFramePr>
        <p:xfrm>
          <a:off x="838200" y="3074194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7548">
                  <a:extLst>
                    <a:ext uri="{9D8B030D-6E8A-4147-A177-3AD203B41FA5}">
                      <a16:colId xmlns:a16="http://schemas.microsoft.com/office/drawing/2014/main" val="166229417"/>
                    </a:ext>
                  </a:extLst>
                </a:gridCol>
                <a:gridCol w="4768492">
                  <a:extLst>
                    <a:ext uri="{9D8B030D-6E8A-4147-A177-3AD203B41FA5}">
                      <a16:colId xmlns:a16="http://schemas.microsoft.com/office/drawing/2014/main" val="4264615950"/>
                    </a:ext>
                  </a:extLst>
                </a:gridCol>
                <a:gridCol w="1470660">
                  <a:extLst>
                    <a:ext uri="{9D8B030D-6E8A-4147-A177-3AD203B41FA5}">
                      <a16:colId xmlns:a16="http://schemas.microsoft.com/office/drawing/2014/main" val="131972749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547465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实验序号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Phi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MAE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Psi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9402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SPOT-1D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16.27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22.53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880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OPUS-TASS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16.50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23.04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01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SFIPTA</a:t>
                      </a:r>
                      <a:endParaRPr lang="zh-CN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19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左右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22.5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左右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5409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21527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674B2F-8F1E-4665-9F91-59F980347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数据增强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7E72AA-B2B2-465A-BE0C-713BB3C8F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44161"/>
            <a:ext cx="10515600" cy="2032802"/>
          </a:xfrm>
        </p:spPr>
        <p:txBody>
          <a:bodyPr/>
          <a:lstStyle/>
          <a:p>
            <a:r>
              <a:rPr lang="zh-CN" altLang="en-US" dirty="0"/>
              <a:t>我采用的是随机裁剪的方式进行数据增强，其原理是：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在每一次迭代（</a:t>
            </a:r>
            <a:r>
              <a:rPr lang="en-US" altLang="zh-CN" dirty="0"/>
              <a:t>epoch</a:t>
            </a:r>
            <a:r>
              <a:rPr lang="zh-CN" altLang="en-US" dirty="0"/>
              <a:t>）中，将每一条蛋白质进行随机裁剪，使得对于同一条蛋白质，在不同</a:t>
            </a:r>
            <a:r>
              <a:rPr lang="en-US" altLang="zh-CN" dirty="0"/>
              <a:t>epoch</a:t>
            </a:r>
            <a:r>
              <a:rPr lang="zh-CN" altLang="en-US" dirty="0"/>
              <a:t>中，有着不同的氨基酸序列（等于一条蛋白质衍生出</a:t>
            </a:r>
            <a:r>
              <a:rPr lang="en-US" altLang="zh-CN" dirty="0"/>
              <a:t>N</a:t>
            </a:r>
            <a:r>
              <a:rPr lang="zh-CN" altLang="en-US" dirty="0"/>
              <a:t>个</a:t>
            </a:r>
            <a:r>
              <a:rPr lang="en-US" altLang="zh-CN" dirty="0"/>
              <a:t>epoch</a:t>
            </a:r>
            <a:r>
              <a:rPr lang="zh-CN" altLang="en-US" dirty="0"/>
              <a:t>个数的子蛋白质）。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1BA63D9C-D0B7-4195-B887-CA0A48A7E06A}"/>
              </a:ext>
            </a:extLst>
          </p:cNvPr>
          <p:cNvSpPr txBox="1">
            <a:spLocks/>
          </p:cNvSpPr>
          <p:nvPr/>
        </p:nvSpPr>
        <p:spPr>
          <a:xfrm>
            <a:off x="838200" y="1796642"/>
            <a:ext cx="10515600" cy="2032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什么是数据增强？作用是什么？</a:t>
            </a:r>
            <a:endParaRPr lang="en-US" altLang="zh-CN" dirty="0"/>
          </a:p>
          <a:p>
            <a:r>
              <a:rPr lang="zh-CN" altLang="en-US" dirty="0"/>
              <a:t>数据增强实在不实质性增加数据的情况下</a:t>
            </a:r>
            <a:r>
              <a:rPr lang="en-US" altLang="zh-CN" dirty="0"/>
              <a:t>,</a:t>
            </a:r>
            <a:r>
              <a:rPr lang="zh-CN" altLang="en-US" dirty="0"/>
              <a:t>从原始数据中加工出更多的数据表示，提高原数据的数量及质量，以接近更多于更多数据量产生的价值</a:t>
            </a:r>
          </a:p>
        </p:txBody>
      </p:sp>
    </p:spTree>
    <p:extLst>
      <p:ext uri="{BB962C8B-B14F-4D97-AF65-F5344CB8AC3E}">
        <p14:creationId xmlns:p14="http://schemas.microsoft.com/office/powerpoint/2010/main" val="35818956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9B5507-947E-40D3-BA2A-7EAE7D19A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随机裁剪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B6AD4178-124B-4B84-8987-26DD6275EFC4}"/>
              </a:ext>
            </a:extLst>
          </p:cNvPr>
          <p:cNvSpPr/>
          <p:nvPr/>
        </p:nvSpPr>
        <p:spPr>
          <a:xfrm>
            <a:off x="1950791" y="1690690"/>
            <a:ext cx="327171" cy="3310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403231F-D084-4019-9673-C987B6765DEA}"/>
              </a:ext>
            </a:extLst>
          </p:cNvPr>
          <p:cNvSpPr/>
          <p:nvPr/>
        </p:nvSpPr>
        <p:spPr>
          <a:xfrm>
            <a:off x="2742501" y="1690690"/>
            <a:ext cx="327171" cy="331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37C24A1-3322-4AFD-BAFF-43B963905B90}"/>
              </a:ext>
            </a:extLst>
          </p:cNvPr>
          <p:cNvSpPr/>
          <p:nvPr/>
        </p:nvSpPr>
        <p:spPr>
          <a:xfrm>
            <a:off x="3531066" y="1690688"/>
            <a:ext cx="327171" cy="331059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29AF327D-5D3D-44F4-81CB-4BC0629A5F66}"/>
              </a:ext>
            </a:extLst>
          </p:cNvPr>
          <p:cNvSpPr/>
          <p:nvPr/>
        </p:nvSpPr>
        <p:spPr>
          <a:xfrm>
            <a:off x="4319631" y="1690688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634FC268-B0EE-4CC1-B201-5D6281917094}"/>
              </a:ext>
            </a:extLst>
          </p:cNvPr>
          <p:cNvSpPr/>
          <p:nvPr/>
        </p:nvSpPr>
        <p:spPr>
          <a:xfrm>
            <a:off x="5108196" y="1690688"/>
            <a:ext cx="327171" cy="33105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A8D2E06-587A-47BD-B44B-C1FC481E8C0B}"/>
              </a:ext>
            </a:extLst>
          </p:cNvPr>
          <p:cNvSpPr/>
          <p:nvPr/>
        </p:nvSpPr>
        <p:spPr>
          <a:xfrm>
            <a:off x="5896761" y="1690688"/>
            <a:ext cx="327171" cy="33105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FB95D0CC-0962-4A3B-A3EC-420963F2DB3D}"/>
              </a:ext>
            </a:extLst>
          </p:cNvPr>
          <p:cNvSpPr/>
          <p:nvPr/>
        </p:nvSpPr>
        <p:spPr>
          <a:xfrm>
            <a:off x="6688471" y="1690688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1C6D12A-64B3-4434-A1C5-2B5A6394E9B0}"/>
              </a:ext>
            </a:extLst>
          </p:cNvPr>
          <p:cNvSpPr/>
          <p:nvPr/>
        </p:nvSpPr>
        <p:spPr>
          <a:xfrm>
            <a:off x="7477036" y="1690686"/>
            <a:ext cx="327171" cy="331059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B52A0050-CCED-42CC-A1D9-A68B866D837C}"/>
              </a:ext>
            </a:extLst>
          </p:cNvPr>
          <p:cNvSpPr/>
          <p:nvPr/>
        </p:nvSpPr>
        <p:spPr>
          <a:xfrm>
            <a:off x="8265601" y="1690686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6067407-C09F-4D9E-A259-615383DE309E}"/>
              </a:ext>
            </a:extLst>
          </p:cNvPr>
          <p:cNvSpPr/>
          <p:nvPr/>
        </p:nvSpPr>
        <p:spPr>
          <a:xfrm>
            <a:off x="9054166" y="1690686"/>
            <a:ext cx="327171" cy="3310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E36F5532-F870-40E3-9DB6-7E1C7B800361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2277962" y="1856220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B369778-9A25-47C8-869D-DFFAEEE9CE95}"/>
              </a:ext>
            </a:extLst>
          </p:cNvPr>
          <p:cNvCxnSpPr/>
          <p:nvPr/>
        </p:nvCxnSpPr>
        <p:spPr>
          <a:xfrm>
            <a:off x="3069672" y="1856220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C8EB2FED-48BA-43FD-92D3-0B53EE7DE84B}"/>
              </a:ext>
            </a:extLst>
          </p:cNvPr>
          <p:cNvCxnSpPr/>
          <p:nvPr/>
        </p:nvCxnSpPr>
        <p:spPr>
          <a:xfrm>
            <a:off x="3855092" y="1856220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AB36A797-DEC5-43CE-961D-A4A63946A9B2}"/>
              </a:ext>
            </a:extLst>
          </p:cNvPr>
          <p:cNvCxnSpPr/>
          <p:nvPr/>
        </p:nvCxnSpPr>
        <p:spPr>
          <a:xfrm>
            <a:off x="4646802" y="1856220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7B7CE0C-DD1A-4882-958D-2BB240238B35}"/>
              </a:ext>
            </a:extLst>
          </p:cNvPr>
          <p:cNvCxnSpPr/>
          <p:nvPr/>
        </p:nvCxnSpPr>
        <p:spPr>
          <a:xfrm>
            <a:off x="5432222" y="1841693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0EEC02B-E883-47C9-BBA5-B822ECF3B2D6}"/>
              </a:ext>
            </a:extLst>
          </p:cNvPr>
          <p:cNvCxnSpPr/>
          <p:nvPr/>
        </p:nvCxnSpPr>
        <p:spPr>
          <a:xfrm>
            <a:off x="6223932" y="1841693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5EB85A3B-011C-4B6E-93CC-5129A1B37D98}"/>
              </a:ext>
            </a:extLst>
          </p:cNvPr>
          <p:cNvCxnSpPr/>
          <p:nvPr/>
        </p:nvCxnSpPr>
        <p:spPr>
          <a:xfrm>
            <a:off x="7012497" y="183555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BEC496D6-7E4E-4396-A31F-61BF56EEBB66}"/>
              </a:ext>
            </a:extLst>
          </p:cNvPr>
          <p:cNvCxnSpPr/>
          <p:nvPr/>
        </p:nvCxnSpPr>
        <p:spPr>
          <a:xfrm>
            <a:off x="7804207" y="183555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1A15606A-B2E8-468E-8DCA-F735A128EA03}"/>
              </a:ext>
            </a:extLst>
          </p:cNvPr>
          <p:cNvCxnSpPr/>
          <p:nvPr/>
        </p:nvCxnSpPr>
        <p:spPr>
          <a:xfrm>
            <a:off x="8589627" y="1831668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9C421FA1-7DAF-44A4-BFF0-119100C87A77}"/>
              </a:ext>
            </a:extLst>
          </p:cNvPr>
          <p:cNvSpPr txBox="1"/>
          <p:nvPr/>
        </p:nvSpPr>
        <p:spPr>
          <a:xfrm>
            <a:off x="473978" y="1682291"/>
            <a:ext cx="111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原序列</a:t>
            </a: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B6C1D7C5-BC90-4CDC-BCD5-BDC2F403DFF3}"/>
              </a:ext>
            </a:extLst>
          </p:cNvPr>
          <p:cNvSpPr/>
          <p:nvPr/>
        </p:nvSpPr>
        <p:spPr>
          <a:xfrm>
            <a:off x="2742501" y="2818442"/>
            <a:ext cx="327171" cy="331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76052F6E-00ED-4D12-BDE9-5C45D67218E6}"/>
              </a:ext>
            </a:extLst>
          </p:cNvPr>
          <p:cNvSpPr/>
          <p:nvPr/>
        </p:nvSpPr>
        <p:spPr>
          <a:xfrm>
            <a:off x="3531066" y="2818440"/>
            <a:ext cx="327171" cy="331059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F9321091-EF20-4C9D-B8D4-3A92C7474163}"/>
              </a:ext>
            </a:extLst>
          </p:cNvPr>
          <p:cNvSpPr/>
          <p:nvPr/>
        </p:nvSpPr>
        <p:spPr>
          <a:xfrm>
            <a:off x="4319631" y="2818440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BE67F24C-902E-45E0-AEC8-D5864110D1E9}"/>
              </a:ext>
            </a:extLst>
          </p:cNvPr>
          <p:cNvSpPr/>
          <p:nvPr/>
        </p:nvSpPr>
        <p:spPr>
          <a:xfrm>
            <a:off x="5108196" y="2818440"/>
            <a:ext cx="327171" cy="33105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A739D890-C906-4F93-9663-D6C071526700}"/>
              </a:ext>
            </a:extLst>
          </p:cNvPr>
          <p:cNvSpPr/>
          <p:nvPr/>
        </p:nvSpPr>
        <p:spPr>
          <a:xfrm>
            <a:off x="5896761" y="2818440"/>
            <a:ext cx="327171" cy="33105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2DD588E1-79D9-406E-BDF0-36B9F959AD90}"/>
              </a:ext>
            </a:extLst>
          </p:cNvPr>
          <p:cNvSpPr/>
          <p:nvPr/>
        </p:nvSpPr>
        <p:spPr>
          <a:xfrm>
            <a:off x="6688471" y="2818440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197EF998-90B8-4B70-A0AC-BCC8DB1E38F9}"/>
              </a:ext>
            </a:extLst>
          </p:cNvPr>
          <p:cNvCxnSpPr/>
          <p:nvPr/>
        </p:nvCxnSpPr>
        <p:spPr>
          <a:xfrm>
            <a:off x="3069672" y="2983972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DD742341-76F5-415E-B0AB-079C1FA5FF14}"/>
              </a:ext>
            </a:extLst>
          </p:cNvPr>
          <p:cNvCxnSpPr/>
          <p:nvPr/>
        </p:nvCxnSpPr>
        <p:spPr>
          <a:xfrm>
            <a:off x="3855092" y="2983972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120623A2-8346-4ED2-96EB-F978BAA6AC8B}"/>
              </a:ext>
            </a:extLst>
          </p:cNvPr>
          <p:cNvCxnSpPr/>
          <p:nvPr/>
        </p:nvCxnSpPr>
        <p:spPr>
          <a:xfrm>
            <a:off x="4646802" y="2983972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F903C392-99BA-4493-ADF7-E74D8D8312F6}"/>
              </a:ext>
            </a:extLst>
          </p:cNvPr>
          <p:cNvCxnSpPr/>
          <p:nvPr/>
        </p:nvCxnSpPr>
        <p:spPr>
          <a:xfrm>
            <a:off x="5432222" y="296944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B19ABE63-F747-44E8-B2FA-5740CEC1A5F7}"/>
              </a:ext>
            </a:extLst>
          </p:cNvPr>
          <p:cNvCxnSpPr/>
          <p:nvPr/>
        </p:nvCxnSpPr>
        <p:spPr>
          <a:xfrm>
            <a:off x="6223932" y="296944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06292235-1CEC-4375-A9FD-D4F844806066}"/>
              </a:ext>
            </a:extLst>
          </p:cNvPr>
          <p:cNvSpPr txBox="1"/>
          <p:nvPr/>
        </p:nvSpPr>
        <p:spPr>
          <a:xfrm>
            <a:off x="473978" y="2833925"/>
            <a:ext cx="111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epoch1</a:t>
            </a:r>
            <a:endParaRPr lang="zh-CN" altLang="en-US" dirty="0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66015715-D084-42AF-89E6-94A4E22D9308}"/>
              </a:ext>
            </a:extLst>
          </p:cNvPr>
          <p:cNvSpPr/>
          <p:nvPr/>
        </p:nvSpPr>
        <p:spPr>
          <a:xfrm>
            <a:off x="5108196" y="3837638"/>
            <a:ext cx="327171" cy="33105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51CA1263-35DE-479E-8E6E-96402F3F9C4F}"/>
              </a:ext>
            </a:extLst>
          </p:cNvPr>
          <p:cNvSpPr/>
          <p:nvPr/>
        </p:nvSpPr>
        <p:spPr>
          <a:xfrm>
            <a:off x="5896761" y="3837638"/>
            <a:ext cx="327171" cy="33105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5387F26F-2A26-4421-B7C8-65D52FCF0461}"/>
              </a:ext>
            </a:extLst>
          </p:cNvPr>
          <p:cNvSpPr/>
          <p:nvPr/>
        </p:nvSpPr>
        <p:spPr>
          <a:xfrm>
            <a:off x="6688471" y="3837638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0ED948B9-DA95-4396-9753-612C5F1F88F5}"/>
              </a:ext>
            </a:extLst>
          </p:cNvPr>
          <p:cNvSpPr/>
          <p:nvPr/>
        </p:nvSpPr>
        <p:spPr>
          <a:xfrm>
            <a:off x="7477036" y="3837636"/>
            <a:ext cx="327171" cy="331059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3AEAC14E-4082-4525-8F99-57C7502E9817}"/>
              </a:ext>
            </a:extLst>
          </p:cNvPr>
          <p:cNvSpPr/>
          <p:nvPr/>
        </p:nvSpPr>
        <p:spPr>
          <a:xfrm>
            <a:off x="8265601" y="3837636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DA4FFDA9-860D-42DD-AF37-FC8142C066E2}"/>
              </a:ext>
            </a:extLst>
          </p:cNvPr>
          <p:cNvSpPr/>
          <p:nvPr/>
        </p:nvSpPr>
        <p:spPr>
          <a:xfrm>
            <a:off x="9054166" y="3837636"/>
            <a:ext cx="327171" cy="3310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D8193C72-989A-422D-BB6F-5EF06783E377}"/>
              </a:ext>
            </a:extLst>
          </p:cNvPr>
          <p:cNvCxnSpPr/>
          <p:nvPr/>
        </p:nvCxnSpPr>
        <p:spPr>
          <a:xfrm>
            <a:off x="5432222" y="3988643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56302BFC-3018-41DA-84DF-58A38F3A0F2B}"/>
              </a:ext>
            </a:extLst>
          </p:cNvPr>
          <p:cNvCxnSpPr/>
          <p:nvPr/>
        </p:nvCxnSpPr>
        <p:spPr>
          <a:xfrm>
            <a:off x="6223932" y="3988643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85085914-4A09-4394-B430-3D8ADE2DEC3D}"/>
              </a:ext>
            </a:extLst>
          </p:cNvPr>
          <p:cNvCxnSpPr/>
          <p:nvPr/>
        </p:nvCxnSpPr>
        <p:spPr>
          <a:xfrm>
            <a:off x="7012497" y="398250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93635F2C-0E86-4C51-8B0D-4AB3D3047B3A}"/>
              </a:ext>
            </a:extLst>
          </p:cNvPr>
          <p:cNvCxnSpPr/>
          <p:nvPr/>
        </p:nvCxnSpPr>
        <p:spPr>
          <a:xfrm>
            <a:off x="7804207" y="398250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04EC3C50-C5AD-4C21-B5C9-B4595307BB49}"/>
              </a:ext>
            </a:extLst>
          </p:cNvPr>
          <p:cNvCxnSpPr/>
          <p:nvPr/>
        </p:nvCxnSpPr>
        <p:spPr>
          <a:xfrm>
            <a:off x="8589627" y="3978618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5F8B07DB-FC8E-4473-B6ED-BBB93502AB20}"/>
              </a:ext>
            </a:extLst>
          </p:cNvPr>
          <p:cNvSpPr txBox="1"/>
          <p:nvPr/>
        </p:nvSpPr>
        <p:spPr>
          <a:xfrm>
            <a:off x="473978" y="3829241"/>
            <a:ext cx="111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epoch2</a:t>
            </a:r>
            <a:endParaRPr lang="zh-CN" altLang="en-US" dirty="0"/>
          </a:p>
        </p:txBody>
      </p:sp>
      <p:sp>
        <p:nvSpPr>
          <p:cNvPr id="92" name="椭圆 91">
            <a:extLst>
              <a:ext uri="{FF2B5EF4-FFF2-40B4-BE49-F238E27FC236}">
                <a16:creationId xmlns:a16="http://schemas.microsoft.com/office/drawing/2014/main" id="{F8B6B95F-3AB9-4327-9761-DC1890B9CFE0}"/>
              </a:ext>
            </a:extLst>
          </p:cNvPr>
          <p:cNvSpPr/>
          <p:nvPr/>
        </p:nvSpPr>
        <p:spPr>
          <a:xfrm>
            <a:off x="4319631" y="5847096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3CBD33B1-DED1-4321-BC92-D5663144E50D}"/>
              </a:ext>
            </a:extLst>
          </p:cNvPr>
          <p:cNvSpPr/>
          <p:nvPr/>
        </p:nvSpPr>
        <p:spPr>
          <a:xfrm>
            <a:off x="5108196" y="5847096"/>
            <a:ext cx="327171" cy="33105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285C3063-2589-4C49-A567-1A1557A90313}"/>
              </a:ext>
            </a:extLst>
          </p:cNvPr>
          <p:cNvSpPr/>
          <p:nvPr/>
        </p:nvSpPr>
        <p:spPr>
          <a:xfrm>
            <a:off x="5896761" y="5847096"/>
            <a:ext cx="327171" cy="33105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2647E0D3-8DA0-408C-8D57-033B40E40878}"/>
              </a:ext>
            </a:extLst>
          </p:cNvPr>
          <p:cNvSpPr/>
          <p:nvPr/>
        </p:nvSpPr>
        <p:spPr>
          <a:xfrm>
            <a:off x="6688471" y="5847096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>
            <a:extLst>
              <a:ext uri="{FF2B5EF4-FFF2-40B4-BE49-F238E27FC236}">
                <a16:creationId xmlns:a16="http://schemas.microsoft.com/office/drawing/2014/main" id="{F89DD8AC-F75F-454F-8923-20276B5462B6}"/>
              </a:ext>
            </a:extLst>
          </p:cNvPr>
          <p:cNvSpPr/>
          <p:nvPr/>
        </p:nvSpPr>
        <p:spPr>
          <a:xfrm>
            <a:off x="7477036" y="5847094"/>
            <a:ext cx="327171" cy="331059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>
            <a:extLst>
              <a:ext uri="{FF2B5EF4-FFF2-40B4-BE49-F238E27FC236}">
                <a16:creationId xmlns:a16="http://schemas.microsoft.com/office/drawing/2014/main" id="{3EFAE91C-281F-4B0D-9C34-D439F2E92C24}"/>
              </a:ext>
            </a:extLst>
          </p:cNvPr>
          <p:cNvSpPr/>
          <p:nvPr/>
        </p:nvSpPr>
        <p:spPr>
          <a:xfrm>
            <a:off x="8265601" y="5847094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2" name="直接连接符 101">
            <a:extLst>
              <a:ext uri="{FF2B5EF4-FFF2-40B4-BE49-F238E27FC236}">
                <a16:creationId xmlns:a16="http://schemas.microsoft.com/office/drawing/2014/main" id="{E5A74DDE-2C29-4331-8CBD-DE556F2205CB}"/>
              </a:ext>
            </a:extLst>
          </p:cNvPr>
          <p:cNvCxnSpPr/>
          <p:nvPr/>
        </p:nvCxnSpPr>
        <p:spPr>
          <a:xfrm>
            <a:off x="4646802" y="6012628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直接连接符 102">
            <a:extLst>
              <a:ext uri="{FF2B5EF4-FFF2-40B4-BE49-F238E27FC236}">
                <a16:creationId xmlns:a16="http://schemas.microsoft.com/office/drawing/2014/main" id="{750156BD-42FA-46C9-9F25-83C3D8F2ED8A}"/>
              </a:ext>
            </a:extLst>
          </p:cNvPr>
          <p:cNvCxnSpPr/>
          <p:nvPr/>
        </p:nvCxnSpPr>
        <p:spPr>
          <a:xfrm>
            <a:off x="5432222" y="5998101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直接连接符 103">
            <a:extLst>
              <a:ext uri="{FF2B5EF4-FFF2-40B4-BE49-F238E27FC236}">
                <a16:creationId xmlns:a16="http://schemas.microsoft.com/office/drawing/2014/main" id="{610443FA-D240-4B7B-8651-F914318B714D}"/>
              </a:ext>
            </a:extLst>
          </p:cNvPr>
          <p:cNvCxnSpPr/>
          <p:nvPr/>
        </p:nvCxnSpPr>
        <p:spPr>
          <a:xfrm>
            <a:off x="6223932" y="5998101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直接连接符 104">
            <a:extLst>
              <a:ext uri="{FF2B5EF4-FFF2-40B4-BE49-F238E27FC236}">
                <a16:creationId xmlns:a16="http://schemas.microsoft.com/office/drawing/2014/main" id="{8A36F4B2-509B-4109-A462-68E890C4BCEB}"/>
              </a:ext>
            </a:extLst>
          </p:cNvPr>
          <p:cNvCxnSpPr/>
          <p:nvPr/>
        </p:nvCxnSpPr>
        <p:spPr>
          <a:xfrm>
            <a:off x="7012497" y="5991963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直接连接符 105">
            <a:extLst>
              <a:ext uri="{FF2B5EF4-FFF2-40B4-BE49-F238E27FC236}">
                <a16:creationId xmlns:a16="http://schemas.microsoft.com/office/drawing/2014/main" id="{4F91C3BB-D054-4D74-8B80-466DC3117795}"/>
              </a:ext>
            </a:extLst>
          </p:cNvPr>
          <p:cNvCxnSpPr/>
          <p:nvPr/>
        </p:nvCxnSpPr>
        <p:spPr>
          <a:xfrm>
            <a:off x="7804207" y="5991963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文本框 107">
            <a:extLst>
              <a:ext uri="{FF2B5EF4-FFF2-40B4-BE49-F238E27FC236}">
                <a16:creationId xmlns:a16="http://schemas.microsoft.com/office/drawing/2014/main" id="{D06B6860-8881-4641-9851-F551ADA128C2}"/>
              </a:ext>
            </a:extLst>
          </p:cNvPr>
          <p:cNvSpPr txBox="1"/>
          <p:nvPr/>
        </p:nvSpPr>
        <p:spPr>
          <a:xfrm>
            <a:off x="473978" y="5838699"/>
            <a:ext cx="1112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epochN</a:t>
            </a:r>
            <a:endParaRPr lang="zh-CN" altLang="en-US" dirty="0"/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1BC8B12E-8D8A-4489-ACBD-499FAE6ADC5E}"/>
              </a:ext>
            </a:extLst>
          </p:cNvPr>
          <p:cNvGrpSpPr/>
          <p:nvPr/>
        </p:nvGrpSpPr>
        <p:grpSpPr>
          <a:xfrm>
            <a:off x="979939" y="4738440"/>
            <a:ext cx="50334" cy="675158"/>
            <a:chOff x="914400" y="4655890"/>
            <a:chExt cx="50334" cy="675158"/>
          </a:xfrm>
        </p:grpSpPr>
        <p:sp>
          <p:nvSpPr>
            <p:cNvPr id="109" name="椭圆 108">
              <a:extLst>
                <a:ext uri="{FF2B5EF4-FFF2-40B4-BE49-F238E27FC236}">
                  <a16:creationId xmlns:a16="http://schemas.microsoft.com/office/drawing/2014/main" id="{2DA933D1-BAD2-43FC-A78C-3DD92A10A840}"/>
                </a:ext>
              </a:extLst>
            </p:cNvPr>
            <p:cNvSpPr/>
            <p:nvPr/>
          </p:nvSpPr>
          <p:spPr>
            <a:xfrm>
              <a:off x="914400" y="4655890"/>
              <a:ext cx="50334" cy="5033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>
              <a:extLst>
                <a:ext uri="{FF2B5EF4-FFF2-40B4-BE49-F238E27FC236}">
                  <a16:creationId xmlns:a16="http://schemas.microsoft.com/office/drawing/2014/main" id="{926675FF-3FCE-442C-AD7F-9C57AB5E7030}"/>
                </a:ext>
              </a:extLst>
            </p:cNvPr>
            <p:cNvSpPr/>
            <p:nvPr/>
          </p:nvSpPr>
          <p:spPr>
            <a:xfrm>
              <a:off x="914400" y="4968302"/>
              <a:ext cx="50334" cy="5033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>
              <a:extLst>
                <a:ext uri="{FF2B5EF4-FFF2-40B4-BE49-F238E27FC236}">
                  <a16:creationId xmlns:a16="http://schemas.microsoft.com/office/drawing/2014/main" id="{262C4DBC-0107-466E-872F-6BDA2A67B30C}"/>
                </a:ext>
              </a:extLst>
            </p:cNvPr>
            <p:cNvSpPr/>
            <p:nvPr/>
          </p:nvSpPr>
          <p:spPr>
            <a:xfrm>
              <a:off x="914400" y="5280714"/>
              <a:ext cx="50334" cy="5033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A2E353F7-E67B-483B-9420-2DBA49D2F157}"/>
              </a:ext>
            </a:extLst>
          </p:cNvPr>
          <p:cNvGrpSpPr/>
          <p:nvPr/>
        </p:nvGrpSpPr>
        <p:grpSpPr>
          <a:xfrm>
            <a:off x="5381888" y="4765688"/>
            <a:ext cx="50334" cy="675158"/>
            <a:chOff x="914400" y="4655890"/>
            <a:chExt cx="50334" cy="675158"/>
          </a:xfrm>
        </p:grpSpPr>
        <p:sp>
          <p:nvSpPr>
            <p:cNvPr id="114" name="椭圆 113">
              <a:extLst>
                <a:ext uri="{FF2B5EF4-FFF2-40B4-BE49-F238E27FC236}">
                  <a16:creationId xmlns:a16="http://schemas.microsoft.com/office/drawing/2014/main" id="{99F952DD-499C-401F-A5D1-CC4283FD00B0}"/>
                </a:ext>
              </a:extLst>
            </p:cNvPr>
            <p:cNvSpPr/>
            <p:nvPr/>
          </p:nvSpPr>
          <p:spPr>
            <a:xfrm>
              <a:off x="914400" y="4655890"/>
              <a:ext cx="50334" cy="5033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>
              <a:extLst>
                <a:ext uri="{FF2B5EF4-FFF2-40B4-BE49-F238E27FC236}">
                  <a16:creationId xmlns:a16="http://schemas.microsoft.com/office/drawing/2014/main" id="{4C8B1FC5-5F9C-44E9-BEB7-A4AA4EBC6883}"/>
                </a:ext>
              </a:extLst>
            </p:cNvPr>
            <p:cNvSpPr/>
            <p:nvPr/>
          </p:nvSpPr>
          <p:spPr>
            <a:xfrm>
              <a:off x="914400" y="4968302"/>
              <a:ext cx="50334" cy="5033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>
              <a:extLst>
                <a:ext uri="{FF2B5EF4-FFF2-40B4-BE49-F238E27FC236}">
                  <a16:creationId xmlns:a16="http://schemas.microsoft.com/office/drawing/2014/main" id="{70BB894E-4B74-4AB2-8AEA-BF4EA23937C4}"/>
                </a:ext>
              </a:extLst>
            </p:cNvPr>
            <p:cNvSpPr/>
            <p:nvPr/>
          </p:nvSpPr>
          <p:spPr>
            <a:xfrm>
              <a:off x="914400" y="5280714"/>
              <a:ext cx="50334" cy="5033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9" name="椭圆 68">
            <a:extLst>
              <a:ext uri="{FF2B5EF4-FFF2-40B4-BE49-F238E27FC236}">
                <a16:creationId xmlns:a16="http://schemas.microsoft.com/office/drawing/2014/main" id="{16D4A89F-E009-00B1-E2C6-8EB23DBB050A}"/>
              </a:ext>
            </a:extLst>
          </p:cNvPr>
          <p:cNvSpPr/>
          <p:nvPr/>
        </p:nvSpPr>
        <p:spPr>
          <a:xfrm>
            <a:off x="1950791" y="2421245"/>
            <a:ext cx="327171" cy="3310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19BB661C-88E4-8E87-E782-31DE7C152561}"/>
              </a:ext>
            </a:extLst>
          </p:cNvPr>
          <p:cNvSpPr/>
          <p:nvPr/>
        </p:nvSpPr>
        <p:spPr>
          <a:xfrm>
            <a:off x="2742501" y="2421245"/>
            <a:ext cx="327171" cy="331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F5209430-9A60-CE7D-59DE-A3C46B4E4D07}"/>
              </a:ext>
            </a:extLst>
          </p:cNvPr>
          <p:cNvSpPr/>
          <p:nvPr/>
        </p:nvSpPr>
        <p:spPr>
          <a:xfrm>
            <a:off x="3531066" y="2421243"/>
            <a:ext cx="327171" cy="331059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0FCEEE23-CA64-48D6-D479-F3F61651AC43}"/>
              </a:ext>
            </a:extLst>
          </p:cNvPr>
          <p:cNvSpPr/>
          <p:nvPr/>
        </p:nvSpPr>
        <p:spPr>
          <a:xfrm>
            <a:off x="4319631" y="2421243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>
            <a:extLst>
              <a:ext uri="{FF2B5EF4-FFF2-40B4-BE49-F238E27FC236}">
                <a16:creationId xmlns:a16="http://schemas.microsoft.com/office/drawing/2014/main" id="{F23208CD-08FD-D239-7B1B-18115A804C6C}"/>
              </a:ext>
            </a:extLst>
          </p:cNvPr>
          <p:cNvSpPr/>
          <p:nvPr/>
        </p:nvSpPr>
        <p:spPr>
          <a:xfrm>
            <a:off x="5108196" y="2421243"/>
            <a:ext cx="327171" cy="331059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F1636DEF-FBA1-1CAC-C463-BB1DAEFB9A70}"/>
              </a:ext>
            </a:extLst>
          </p:cNvPr>
          <p:cNvSpPr/>
          <p:nvPr/>
        </p:nvSpPr>
        <p:spPr>
          <a:xfrm>
            <a:off x="5896761" y="2421243"/>
            <a:ext cx="327171" cy="33105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8FA622CC-B19E-FF68-2EF4-91BA52A40842}"/>
              </a:ext>
            </a:extLst>
          </p:cNvPr>
          <p:cNvSpPr/>
          <p:nvPr/>
        </p:nvSpPr>
        <p:spPr>
          <a:xfrm>
            <a:off x="6688471" y="2421243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026864CE-EF68-21DB-D661-C98F8A6ABB89}"/>
              </a:ext>
            </a:extLst>
          </p:cNvPr>
          <p:cNvSpPr/>
          <p:nvPr/>
        </p:nvSpPr>
        <p:spPr>
          <a:xfrm>
            <a:off x="7477036" y="2421241"/>
            <a:ext cx="327171" cy="331059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1954F637-B685-3118-76C4-29D93EAF4414}"/>
              </a:ext>
            </a:extLst>
          </p:cNvPr>
          <p:cNvSpPr/>
          <p:nvPr/>
        </p:nvSpPr>
        <p:spPr>
          <a:xfrm>
            <a:off x="8265601" y="2421241"/>
            <a:ext cx="327171" cy="33105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B5C0C59B-E582-5503-EFB8-701EB040AAD1}"/>
              </a:ext>
            </a:extLst>
          </p:cNvPr>
          <p:cNvSpPr/>
          <p:nvPr/>
        </p:nvSpPr>
        <p:spPr>
          <a:xfrm>
            <a:off x="9054166" y="2421241"/>
            <a:ext cx="327171" cy="3310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629DACA6-5C80-FBE7-EDB7-D53D5CDD0359}"/>
              </a:ext>
            </a:extLst>
          </p:cNvPr>
          <p:cNvCxnSpPr>
            <a:stCxn id="69" idx="6"/>
            <a:endCxn id="70" idx="2"/>
          </p:cNvCxnSpPr>
          <p:nvPr/>
        </p:nvCxnSpPr>
        <p:spPr>
          <a:xfrm>
            <a:off x="2277962" y="258677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直接连接符 79">
            <a:extLst>
              <a:ext uri="{FF2B5EF4-FFF2-40B4-BE49-F238E27FC236}">
                <a16:creationId xmlns:a16="http://schemas.microsoft.com/office/drawing/2014/main" id="{493C73A1-A874-D3E7-11F4-6E1EC339E3EA}"/>
              </a:ext>
            </a:extLst>
          </p:cNvPr>
          <p:cNvCxnSpPr/>
          <p:nvPr/>
        </p:nvCxnSpPr>
        <p:spPr>
          <a:xfrm>
            <a:off x="3069672" y="258677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A138124F-6FC3-5E92-BA65-FE3C49ED3535}"/>
              </a:ext>
            </a:extLst>
          </p:cNvPr>
          <p:cNvCxnSpPr/>
          <p:nvPr/>
        </p:nvCxnSpPr>
        <p:spPr>
          <a:xfrm>
            <a:off x="3855092" y="258677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A049520-C901-37FE-02E4-E20301860F51}"/>
              </a:ext>
            </a:extLst>
          </p:cNvPr>
          <p:cNvCxnSpPr/>
          <p:nvPr/>
        </p:nvCxnSpPr>
        <p:spPr>
          <a:xfrm>
            <a:off x="4646802" y="2586775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D7BE56A8-1DC8-E357-17F0-6BE45CC7AEFA}"/>
              </a:ext>
            </a:extLst>
          </p:cNvPr>
          <p:cNvCxnSpPr/>
          <p:nvPr/>
        </p:nvCxnSpPr>
        <p:spPr>
          <a:xfrm>
            <a:off x="5432222" y="2572248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DB6562CB-0E2D-CA6B-6F06-56A105F52450}"/>
              </a:ext>
            </a:extLst>
          </p:cNvPr>
          <p:cNvCxnSpPr/>
          <p:nvPr/>
        </p:nvCxnSpPr>
        <p:spPr>
          <a:xfrm>
            <a:off x="6223932" y="2572248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9F01023E-4B32-BE7D-C924-C39F585741C2}"/>
              </a:ext>
            </a:extLst>
          </p:cNvPr>
          <p:cNvCxnSpPr/>
          <p:nvPr/>
        </p:nvCxnSpPr>
        <p:spPr>
          <a:xfrm>
            <a:off x="7012497" y="2566110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FF863649-EB30-56A0-1160-78754FAFBFEE}"/>
              </a:ext>
            </a:extLst>
          </p:cNvPr>
          <p:cNvCxnSpPr/>
          <p:nvPr/>
        </p:nvCxnSpPr>
        <p:spPr>
          <a:xfrm>
            <a:off x="7804207" y="2566110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68B4FA32-4DF4-88E9-EED6-D00A942504DD}"/>
              </a:ext>
            </a:extLst>
          </p:cNvPr>
          <p:cNvCxnSpPr/>
          <p:nvPr/>
        </p:nvCxnSpPr>
        <p:spPr>
          <a:xfrm>
            <a:off x="8589627" y="2562223"/>
            <a:ext cx="4645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88340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B2AC24E-263E-5C32-0D86-3DCB8AEE1E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基于深度人脸语义识别的学评教自动评价研究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338D813D-E5BA-B2F3-06A5-F57926D72E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2458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ECEFBE-82AC-54C4-2D70-19964B009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EF78F9-128D-6323-95F4-DA107F828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9499"/>
            <a:ext cx="10515600" cy="4351338"/>
          </a:xfrm>
        </p:spPr>
        <p:txBody>
          <a:bodyPr/>
          <a:lstStyle/>
          <a:p>
            <a:r>
              <a:rPr lang="zh-CN" altLang="en-US" dirty="0"/>
              <a:t>任务：通过学生上课时的人脸表情状态，判断学生是否有认真听课。</a:t>
            </a:r>
            <a:endParaRPr lang="en-US" altLang="zh-CN" dirty="0"/>
          </a:p>
          <a:p>
            <a:r>
              <a:rPr lang="zh-CN" altLang="en-US" dirty="0"/>
              <a:t>做法：用</a:t>
            </a:r>
            <a:r>
              <a:rPr lang="en-US" altLang="zh-CN" dirty="0"/>
              <a:t>fer2013</a:t>
            </a:r>
            <a:r>
              <a:rPr lang="zh-CN" altLang="en-US" dirty="0"/>
              <a:t>数据集预训练一个</a:t>
            </a:r>
            <a:r>
              <a:rPr lang="en-US" altLang="zh-CN" dirty="0"/>
              <a:t>7</a:t>
            </a:r>
            <a:r>
              <a:rPr lang="zh-CN" altLang="en-US" dirty="0"/>
              <a:t>分类的模型（生气、厌恶、害怕、开心、伤心、惊讶、中性），将其预测结果以</a:t>
            </a:r>
            <a:r>
              <a:rPr lang="en-US" altLang="zh-CN" dirty="0" err="1"/>
              <a:t>onehot</a:t>
            </a:r>
            <a:r>
              <a:rPr lang="zh-CN" altLang="en-US" dirty="0"/>
              <a:t>的形式作为学评教模型的输入，经过网络得到二分类输出，判断该生是否认真听课。</a:t>
            </a:r>
          </a:p>
        </p:txBody>
      </p:sp>
    </p:spTree>
    <p:extLst>
      <p:ext uri="{BB962C8B-B14F-4D97-AF65-F5344CB8AC3E}">
        <p14:creationId xmlns:p14="http://schemas.microsoft.com/office/powerpoint/2010/main" val="34879371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13AD5B-A758-B3F1-C9E2-885BEBB1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Fer2013</a:t>
            </a:r>
            <a:r>
              <a:rPr lang="zh-CN" altLang="en-US" sz="3600" dirty="0"/>
              <a:t>数据集（</a:t>
            </a:r>
            <a:r>
              <a:rPr lang="en-US" altLang="zh-CN" sz="3600" dirty="0"/>
              <a:t>28079train</a:t>
            </a:r>
            <a:r>
              <a:rPr lang="zh-CN" altLang="en-US" sz="3600" dirty="0"/>
              <a:t>，</a:t>
            </a:r>
            <a:r>
              <a:rPr lang="en-US" altLang="zh-CN" sz="3600" dirty="0"/>
              <a:t>3589val</a:t>
            </a:r>
            <a:r>
              <a:rPr lang="zh-CN" altLang="en-US" sz="3600" dirty="0"/>
              <a:t>，</a:t>
            </a:r>
            <a:r>
              <a:rPr lang="en-US" altLang="zh-CN" sz="3600" dirty="0"/>
              <a:t>3589test</a:t>
            </a:r>
            <a:r>
              <a:rPr lang="zh-CN" altLang="en-US" sz="3600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BB15ED-EFB3-7FA5-299B-A307C40E3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7CFB2E5-C575-3AC3-7BCD-031330E04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369" y="1825625"/>
            <a:ext cx="7017213" cy="423909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126C252-C894-ABE2-EE7E-F3BAA04F1F28}"/>
              </a:ext>
            </a:extLst>
          </p:cNvPr>
          <p:cNvSpPr txBox="1"/>
          <p:nvPr/>
        </p:nvSpPr>
        <p:spPr>
          <a:xfrm>
            <a:off x="1014369" y="1388825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（生气、厌恶、害怕、开心、伤心、惊讶、中性）</a:t>
            </a:r>
          </a:p>
        </p:txBody>
      </p:sp>
    </p:spTree>
    <p:extLst>
      <p:ext uri="{BB962C8B-B14F-4D97-AF65-F5344CB8AC3E}">
        <p14:creationId xmlns:p14="http://schemas.microsoft.com/office/powerpoint/2010/main" val="13219137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DF9003-267D-42A2-8CE1-E0C32B959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自制数据集（</a:t>
            </a:r>
            <a:r>
              <a:rPr lang="en-US" altLang="zh-CN" dirty="0"/>
              <a:t>100</a:t>
            </a:r>
            <a:r>
              <a:rPr lang="zh-CN" altLang="en-US" dirty="0"/>
              <a:t>张）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9DCE07-2F98-216A-299A-4410A5162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84FC88A-8F30-C06E-34EF-D42F13181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8496168" cy="470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631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E270FC-F901-40D1-8483-DBAF985C4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617" y="244220"/>
            <a:ext cx="10515600" cy="1325563"/>
          </a:xfrm>
        </p:spPr>
        <p:txBody>
          <a:bodyPr/>
          <a:lstStyle/>
          <a:p>
            <a:r>
              <a:rPr lang="en-US" altLang="zh-CN" dirty="0"/>
              <a:t>OPUS-TASS2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7ACC1F6-4C17-4704-8E03-FFC74000B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655" y="1569783"/>
            <a:ext cx="839152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844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矩形 66">
            <a:extLst>
              <a:ext uri="{FF2B5EF4-FFF2-40B4-BE49-F238E27FC236}">
                <a16:creationId xmlns:a16="http://schemas.microsoft.com/office/drawing/2014/main" id="{E089F4C3-C049-F7BA-51D4-D2A20903D6B6}"/>
              </a:ext>
            </a:extLst>
          </p:cNvPr>
          <p:cNvSpPr/>
          <p:nvPr/>
        </p:nvSpPr>
        <p:spPr>
          <a:xfrm>
            <a:off x="1026948" y="761084"/>
            <a:ext cx="2785140" cy="4056287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890CBDE-3D84-441A-65D6-AAB10BB5A680}"/>
              </a:ext>
            </a:extLst>
          </p:cNvPr>
          <p:cNvSpPr/>
          <p:nvPr/>
        </p:nvSpPr>
        <p:spPr>
          <a:xfrm>
            <a:off x="1438007" y="868260"/>
            <a:ext cx="1845576" cy="3410125"/>
          </a:xfrm>
          <a:prstGeom prst="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470B5B7-1A49-25B0-36CB-B05B347ECA74}"/>
              </a:ext>
            </a:extLst>
          </p:cNvPr>
          <p:cNvSpPr/>
          <p:nvPr/>
        </p:nvSpPr>
        <p:spPr>
          <a:xfrm>
            <a:off x="1438007" y="343949"/>
            <a:ext cx="1845578" cy="369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Fer2013</a:t>
            </a:r>
            <a:r>
              <a:rPr lang="zh-CN" altLang="en-US" dirty="0"/>
              <a:t>数据集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43B00FA0-795D-8B98-F6A3-A4EC09DF4566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2360796" y="713064"/>
            <a:ext cx="0" cy="3103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B30F793F-DA87-5464-6162-431B985FF179}"/>
              </a:ext>
            </a:extLst>
          </p:cNvPr>
          <p:cNvSpPr/>
          <p:nvPr/>
        </p:nvSpPr>
        <p:spPr>
          <a:xfrm>
            <a:off x="2000070" y="1023457"/>
            <a:ext cx="721452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conv2d</a:t>
            </a:r>
            <a:endParaRPr lang="zh-CN" altLang="en-US" sz="1200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46F194F1-1E85-5D83-C698-A898AE4CDC15}"/>
              </a:ext>
            </a:extLst>
          </p:cNvPr>
          <p:cNvSpPr/>
          <p:nvPr/>
        </p:nvSpPr>
        <p:spPr>
          <a:xfrm>
            <a:off x="2000070" y="1489046"/>
            <a:ext cx="721452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 err="1"/>
              <a:t>Relu</a:t>
            </a:r>
            <a:endParaRPr lang="zh-CN" altLang="en-US" sz="1200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D9C8CABD-5498-9E7C-6225-D61C4D7B00D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2360796" y="1333850"/>
            <a:ext cx="0" cy="15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454B6161-D996-6495-3B4E-65310DA4EFBF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2360796" y="1799439"/>
            <a:ext cx="0" cy="15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93286973-9278-824A-9496-89CF594ED8A7}"/>
              </a:ext>
            </a:extLst>
          </p:cNvPr>
          <p:cNvSpPr/>
          <p:nvPr/>
        </p:nvSpPr>
        <p:spPr>
          <a:xfrm>
            <a:off x="2000070" y="1954635"/>
            <a:ext cx="721452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conv2d</a:t>
            </a:r>
            <a:endParaRPr lang="zh-CN" altLang="en-US" sz="1200" dirty="0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6B5A9B1-91E2-56E3-9604-B07025DDC9A3}"/>
              </a:ext>
            </a:extLst>
          </p:cNvPr>
          <p:cNvSpPr/>
          <p:nvPr/>
        </p:nvSpPr>
        <p:spPr>
          <a:xfrm>
            <a:off x="2000070" y="2420224"/>
            <a:ext cx="721452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 err="1"/>
              <a:t>Relu</a:t>
            </a:r>
            <a:endParaRPr lang="zh-CN" altLang="en-US" sz="1200" dirty="0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8215CAC-3CB9-3AA9-B957-B5B11616B12A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2360796" y="2265028"/>
            <a:ext cx="0" cy="15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89DDA8D6-2172-494B-CEA7-9535BC9E56EE}"/>
              </a:ext>
            </a:extLst>
          </p:cNvPr>
          <p:cNvSpPr/>
          <p:nvPr/>
        </p:nvSpPr>
        <p:spPr>
          <a:xfrm>
            <a:off x="2000070" y="2881619"/>
            <a:ext cx="721452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BN</a:t>
            </a:r>
            <a:endParaRPr lang="zh-CN" altLang="en-US" sz="1200" dirty="0"/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ECCE97E2-5A06-6950-76C3-94EC65F2A88A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2360796" y="2726423"/>
            <a:ext cx="0" cy="15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EB598F05-1FA5-CC87-97A2-AB6178652DFE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2360796" y="3192012"/>
            <a:ext cx="0" cy="15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80963616-6670-15A5-A779-B6C26F2CB22A}"/>
              </a:ext>
            </a:extLst>
          </p:cNvPr>
          <p:cNvSpPr/>
          <p:nvPr/>
        </p:nvSpPr>
        <p:spPr>
          <a:xfrm>
            <a:off x="1836484" y="3347208"/>
            <a:ext cx="1048623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 err="1"/>
              <a:t>maxpooling</a:t>
            </a:r>
            <a:endParaRPr lang="zh-CN" altLang="en-US" sz="1200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EF957E35-8996-F850-E8F4-D5E5B70580DE}"/>
              </a:ext>
            </a:extLst>
          </p:cNvPr>
          <p:cNvSpPr/>
          <p:nvPr/>
        </p:nvSpPr>
        <p:spPr>
          <a:xfrm>
            <a:off x="1966513" y="3812797"/>
            <a:ext cx="788565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Dropout</a:t>
            </a:r>
            <a:endParaRPr lang="zh-CN" altLang="en-US" sz="1200" dirty="0"/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E9680F0D-5700-9DF8-2542-84815FC6AFD6}"/>
              </a:ext>
            </a:extLst>
          </p:cNvPr>
          <p:cNvCxnSpPr>
            <a:cxnSpLocks/>
            <a:stCxn id="25" idx="2"/>
            <a:endCxn id="26" idx="0"/>
          </p:cNvCxnSpPr>
          <p:nvPr/>
        </p:nvCxnSpPr>
        <p:spPr>
          <a:xfrm>
            <a:off x="2360796" y="3657601"/>
            <a:ext cx="0" cy="15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640B6553-E283-05A5-3E4C-3AB10B79F4A0}"/>
              </a:ext>
            </a:extLst>
          </p:cNvPr>
          <p:cNvSpPr txBox="1"/>
          <p:nvPr/>
        </p:nvSpPr>
        <p:spPr>
          <a:xfrm>
            <a:off x="3283583" y="2434689"/>
            <a:ext cx="528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×4</a:t>
            </a:r>
            <a:endParaRPr lang="zh-CN" altLang="en-US" dirty="0"/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4B371871-5E5A-23F7-8EE3-C1C949EF7646}"/>
              </a:ext>
            </a:extLst>
          </p:cNvPr>
          <p:cNvCxnSpPr>
            <a:cxnSpLocks/>
          </p:cNvCxnSpPr>
          <p:nvPr/>
        </p:nvCxnSpPr>
        <p:spPr>
          <a:xfrm>
            <a:off x="2360795" y="4123190"/>
            <a:ext cx="0" cy="3103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5FA1D9F2-A939-1434-A9AA-0395FD81A3A2}"/>
              </a:ext>
            </a:extLst>
          </p:cNvPr>
          <p:cNvSpPr/>
          <p:nvPr/>
        </p:nvSpPr>
        <p:spPr>
          <a:xfrm>
            <a:off x="1966512" y="4429387"/>
            <a:ext cx="788565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FC</a:t>
            </a:r>
            <a:endParaRPr lang="zh-CN" altLang="en-US" sz="1200" dirty="0"/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A806EC76-56D8-5255-07B7-B2A8C5804627}"/>
              </a:ext>
            </a:extLst>
          </p:cNvPr>
          <p:cNvCxnSpPr>
            <a:cxnSpLocks/>
          </p:cNvCxnSpPr>
          <p:nvPr/>
        </p:nvCxnSpPr>
        <p:spPr>
          <a:xfrm>
            <a:off x="2360794" y="4739780"/>
            <a:ext cx="1" cy="251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01F60379-61B5-F0FD-57A4-A95B3ABC0A43}"/>
              </a:ext>
            </a:extLst>
          </p:cNvPr>
          <p:cNvCxnSpPr/>
          <p:nvPr/>
        </p:nvCxnSpPr>
        <p:spPr>
          <a:xfrm>
            <a:off x="1278616" y="4991450"/>
            <a:ext cx="214758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042A31AE-D456-A429-4EA8-40AAAD33293E}"/>
              </a:ext>
            </a:extLst>
          </p:cNvPr>
          <p:cNvCxnSpPr/>
          <p:nvPr/>
        </p:nvCxnSpPr>
        <p:spPr>
          <a:xfrm>
            <a:off x="1278616" y="4991450"/>
            <a:ext cx="0" cy="343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DE7F3907-D113-135E-9033-7E9516975CA8}"/>
              </a:ext>
            </a:extLst>
          </p:cNvPr>
          <p:cNvCxnSpPr/>
          <p:nvPr/>
        </p:nvCxnSpPr>
        <p:spPr>
          <a:xfrm>
            <a:off x="3426198" y="4991450"/>
            <a:ext cx="0" cy="343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664BE28A-3FF4-BC15-378F-E492F8E73E4C}"/>
              </a:ext>
            </a:extLst>
          </p:cNvPr>
          <p:cNvSpPr/>
          <p:nvPr/>
        </p:nvSpPr>
        <p:spPr>
          <a:xfrm>
            <a:off x="1026947" y="5335398"/>
            <a:ext cx="478172" cy="3439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生气</a:t>
            </a:r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090997EF-C1E7-3F3D-292F-DAF18DD4742A}"/>
              </a:ext>
            </a:extLst>
          </p:cNvPr>
          <p:cNvCxnSpPr/>
          <p:nvPr/>
        </p:nvCxnSpPr>
        <p:spPr>
          <a:xfrm>
            <a:off x="1886818" y="4983061"/>
            <a:ext cx="0" cy="343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44AF3DD1-9C27-755B-016C-BFD2823FEA87}"/>
              </a:ext>
            </a:extLst>
          </p:cNvPr>
          <p:cNvSpPr/>
          <p:nvPr/>
        </p:nvSpPr>
        <p:spPr>
          <a:xfrm>
            <a:off x="1635149" y="5327009"/>
            <a:ext cx="478172" cy="3439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厌恶</a:t>
            </a: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F38253DE-31AD-9352-F084-3E827876B8FB}"/>
              </a:ext>
            </a:extLst>
          </p:cNvPr>
          <p:cNvSpPr/>
          <p:nvPr/>
        </p:nvSpPr>
        <p:spPr>
          <a:xfrm>
            <a:off x="2360794" y="5444455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C6EC3B0E-D1D3-460E-16D5-F815A550AD65}"/>
              </a:ext>
            </a:extLst>
          </p:cNvPr>
          <p:cNvSpPr/>
          <p:nvPr/>
        </p:nvSpPr>
        <p:spPr>
          <a:xfrm>
            <a:off x="2504071" y="5440679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25BEA6EA-11F5-BAC7-3570-2AD65157A054}"/>
              </a:ext>
            </a:extLst>
          </p:cNvPr>
          <p:cNvSpPr/>
          <p:nvPr/>
        </p:nvSpPr>
        <p:spPr>
          <a:xfrm>
            <a:off x="2693068" y="5440680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68281F77-2B98-021C-AF3F-03724BCF8331}"/>
              </a:ext>
            </a:extLst>
          </p:cNvPr>
          <p:cNvSpPr/>
          <p:nvPr/>
        </p:nvSpPr>
        <p:spPr>
          <a:xfrm>
            <a:off x="3187112" y="5335398"/>
            <a:ext cx="478172" cy="3439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中性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F4543C1-B34D-39E2-9F21-66ACE7C76748}"/>
              </a:ext>
            </a:extLst>
          </p:cNvPr>
          <p:cNvSpPr txBox="1"/>
          <p:nvPr/>
        </p:nvSpPr>
        <p:spPr>
          <a:xfrm>
            <a:off x="2096540" y="5845030"/>
            <a:ext cx="528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×7</a:t>
            </a:r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E9B010A4-FC3F-8253-2E82-B787D711A639}"/>
              </a:ext>
            </a:extLst>
          </p:cNvPr>
          <p:cNvSpPr txBox="1"/>
          <p:nvPr/>
        </p:nvSpPr>
        <p:spPr>
          <a:xfrm>
            <a:off x="2954315" y="4487987"/>
            <a:ext cx="118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M1</a:t>
            </a:r>
            <a:r>
              <a:rPr lang="zh-CN" altLang="en-US" dirty="0"/>
              <a:t>模型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148062FE-C4F9-48EB-6101-D380E2DD2BA9}"/>
              </a:ext>
            </a:extLst>
          </p:cNvPr>
          <p:cNvSpPr/>
          <p:nvPr/>
        </p:nvSpPr>
        <p:spPr>
          <a:xfrm>
            <a:off x="6997123" y="285226"/>
            <a:ext cx="1845578" cy="3691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自制数据集</a:t>
            </a:r>
          </a:p>
        </p:txBody>
      </p: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1249167C-948E-FF76-A45D-F6540D1A0E9A}"/>
              </a:ext>
            </a:extLst>
          </p:cNvPr>
          <p:cNvCxnSpPr>
            <a:cxnSpLocks/>
          </p:cNvCxnSpPr>
          <p:nvPr/>
        </p:nvCxnSpPr>
        <p:spPr>
          <a:xfrm>
            <a:off x="7919912" y="656655"/>
            <a:ext cx="0" cy="3103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EC139993-0FAA-6184-5725-E631A4B0AC82}"/>
              </a:ext>
            </a:extLst>
          </p:cNvPr>
          <p:cNvCxnSpPr>
            <a:cxnSpLocks/>
          </p:cNvCxnSpPr>
          <p:nvPr/>
        </p:nvCxnSpPr>
        <p:spPr>
          <a:xfrm>
            <a:off x="7150222" y="964943"/>
            <a:ext cx="1539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2A5CA2AB-7DB3-1B3D-3A1A-0F9E16605C39}"/>
              </a:ext>
            </a:extLst>
          </p:cNvPr>
          <p:cNvCxnSpPr>
            <a:cxnSpLocks/>
          </p:cNvCxnSpPr>
          <p:nvPr/>
        </p:nvCxnSpPr>
        <p:spPr>
          <a:xfrm>
            <a:off x="8689602" y="964943"/>
            <a:ext cx="0" cy="13212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D436F807-939C-4755-ECE3-2D20111CEFA3}"/>
              </a:ext>
            </a:extLst>
          </p:cNvPr>
          <p:cNvCxnSpPr/>
          <p:nvPr/>
        </p:nvCxnSpPr>
        <p:spPr>
          <a:xfrm>
            <a:off x="7150222" y="956554"/>
            <a:ext cx="0" cy="343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9" name="流程图: 磁盘 78">
            <a:extLst>
              <a:ext uri="{FF2B5EF4-FFF2-40B4-BE49-F238E27FC236}">
                <a16:creationId xmlns:a16="http://schemas.microsoft.com/office/drawing/2014/main" id="{CD38EE53-FC59-A4B2-D723-7D7B9DC002A2}"/>
              </a:ext>
            </a:extLst>
          </p:cNvPr>
          <p:cNvSpPr/>
          <p:nvPr/>
        </p:nvSpPr>
        <p:spPr>
          <a:xfrm>
            <a:off x="6802079" y="1310982"/>
            <a:ext cx="696285" cy="656444"/>
          </a:xfrm>
          <a:prstGeom prst="flowChartMagneticDisk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00" dirty="0"/>
              <a:t>M1</a:t>
            </a:r>
            <a:r>
              <a:rPr lang="zh-CN" altLang="en-US" sz="1100" dirty="0"/>
              <a:t>模型</a:t>
            </a:r>
          </a:p>
        </p:txBody>
      </p: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5E1A262B-A550-62F5-D0EB-2FEE4A9F92FD}"/>
              </a:ext>
            </a:extLst>
          </p:cNvPr>
          <p:cNvCxnSpPr>
            <a:cxnSpLocks/>
          </p:cNvCxnSpPr>
          <p:nvPr/>
        </p:nvCxnSpPr>
        <p:spPr>
          <a:xfrm>
            <a:off x="7153716" y="1967426"/>
            <a:ext cx="0" cy="3187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立方体 85">
            <a:extLst>
              <a:ext uri="{FF2B5EF4-FFF2-40B4-BE49-F238E27FC236}">
                <a16:creationId xmlns:a16="http://schemas.microsoft.com/office/drawing/2014/main" id="{2596CE9F-A49D-C874-C4DA-B61DFA151341}"/>
              </a:ext>
            </a:extLst>
          </p:cNvPr>
          <p:cNvSpPr/>
          <p:nvPr/>
        </p:nvSpPr>
        <p:spPr>
          <a:xfrm>
            <a:off x="6648464" y="2284122"/>
            <a:ext cx="1003515" cy="914397"/>
          </a:xfrm>
          <a:prstGeom prst="cub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特征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84A401AC-E88A-8FFD-80C3-2712F82F019F}"/>
              </a:ext>
            </a:extLst>
          </p:cNvPr>
          <p:cNvSpPr/>
          <p:nvPr/>
        </p:nvSpPr>
        <p:spPr>
          <a:xfrm>
            <a:off x="8187845" y="2284122"/>
            <a:ext cx="1003514" cy="7717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特征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4F3F8FDC-07BF-EB2D-9516-BE8218BFBAA8}"/>
              </a:ext>
            </a:extLst>
          </p:cNvPr>
          <p:cNvSpPr txBox="1"/>
          <p:nvPr/>
        </p:nvSpPr>
        <p:spPr>
          <a:xfrm>
            <a:off x="5941524" y="2562946"/>
            <a:ext cx="1003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B*C*7</a:t>
            </a:r>
            <a:endParaRPr lang="zh-CN" altLang="en-US" dirty="0"/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FC0E2E5D-83D1-D72D-D6C4-BC84DF32C434}"/>
              </a:ext>
            </a:extLst>
          </p:cNvPr>
          <p:cNvSpPr txBox="1"/>
          <p:nvPr/>
        </p:nvSpPr>
        <p:spPr>
          <a:xfrm>
            <a:off x="9288732" y="2485347"/>
            <a:ext cx="1465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B*C*48*48</a:t>
            </a:r>
            <a:endParaRPr lang="zh-CN" altLang="en-US" dirty="0"/>
          </a:p>
        </p:txBody>
      </p: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57E84E62-4532-E886-C7B8-62F19461C657}"/>
              </a:ext>
            </a:extLst>
          </p:cNvPr>
          <p:cNvCxnSpPr>
            <a:cxnSpLocks/>
            <a:endCxn id="91" idx="0"/>
          </p:cNvCxnSpPr>
          <p:nvPr/>
        </p:nvCxnSpPr>
        <p:spPr>
          <a:xfrm>
            <a:off x="8689602" y="3055904"/>
            <a:ext cx="0" cy="4697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1" name="矩形 90">
            <a:extLst>
              <a:ext uri="{FF2B5EF4-FFF2-40B4-BE49-F238E27FC236}">
                <a16:creationId xmlns:a16="http://schemas.microsoft.com/office/drawing/2014/main" id="{75582929-FFF8-A42F-4CB1-DC6EA6861E11}"/>
              </a:ext>
            </a:extLst>
          </p:cNvPr>
          <p:cNvSpPr/>
          <p:nvPr/>
        </p:nvSpPr>
        <p:spPr>
          <a:xfrm>
            <a:off x="8187845" y="3525693"/>
            <a:ext cx="1003514" cy="7717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类似</a:t>
            </a:r>
            <a:r>
              <a:rPr lang="en-US" altLang="zh-CN" sz="1100" dirty="0"/>
              <a:t>M1</a:t>
            </a:r>
            <a:r>
              <a:rPr lang="zh-CN" altLang="en-US" sz="1100" dirty="0"/>
              <a:t>框架</a:t>
            </a:r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1F7D1636-3001-B591-A1C2-07A7CE6B0A6D}"/>
              </a:ext>
            </a:extLst>
          </p:cNvPr>
          <p:cNvCxnSpPr>
            <a:cxnSpLocks/>
            <a:endCxn id="94" idx="0"/>
          </p:cNvCxnSpPr>
          <p:nvPr/>
        </p:nvCxnSpPr>
        <p:spPr>
          <a:xfrm>
            <a:off x="7130835" y="3209018"/>
            <a:ext cx="0" cy="5620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4" name="矩形: 圆角 93">
            <a:extLst>
              <a:ext uri="{FF2B5EF4-FFF2-40B4-BE49-F238E27FC236}">
                <a16:creationId xmlns:a16="http://schemas.microsoft.com/office/drawing/2014/main" id="{126DAB7F-B5D2-F92A-C113-AC63052DED5E}"/>
              </a:ext>
            </a:extLst>
          </p:cNvPr>
          <p:cNvSpPr/>
          <p:nvPr/>
        </p:nvSpPr>
        <p:spPr>
          <a:xfrm>
            <a:off x="6736552" y="3771080"/>
            <a:ext cx="788565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FC1</a:t>
            </a:r>
            <a:endParaRPr lang="zh-CN" altLang="en-US" sz="1200" dirty="0"/>
          </a:p>
        </p:txBody>
      </p: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4102B029-C298-4E6C-B83C-15D19601E56F}"/>
              </a:ext>
            </a:extLst>
          </p:cNvPr>
          <p:cNvCxnSpPr>
            <a:cxnSpLocks/>
          </p:cNvCxnSpPr>
          <p:nvPr/>
        </p:nvCxnSpPr>
        <p:spPr>
          <a:xfrm>
            <a:off x="7130834" y="4091947"/>
            <a:ext cx="0" cy="5914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直接箭头连接符 96">
            <a:extLst>
              <a:ext uri="{FF2B5EF4-FFF2-40B4-BE49-F238E27FC236}">
                <a16:creationId xmlns:a16="http://schemas.microsoft.com/office/drawing/2014/main" id="{1050D45E-1A43-6367-A152-6368A50D295B}"/>
              </a:ext>
            </a:extLst>
          </p:cNvPr>
          <p:cNvCxnSpPr>
            <a:cxnSpLocks/>
          </p:cNvCxnSpPr>
          <p:nvPr/>
        </p:nvCxnSpPr>
        <p:spPr>
          <a:xfrm>
            <a:off x="8689602" y="4297475"/>
            <a:ext cx="0" cy="3858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直接连接符 98">
            <a:extLst>
              <a:ext uri="{FF2B5EF4-FFF2-40B4-BE49-F238E27FC236}">
                <a16:creationId xmlns:a16="http://schemas.microsoft.com/office/drawing/2014/main" id="{4492911E-F853-4C57-966E-15265A6977A0}"/>
              </a:ext>
            </a:extLst>
          </p:cNvPr>
          <p:cNvCxnSpPr>
            <a:cxnSpLocks/>
          </p:cNvCxnSpPr>
          <p:nvPr/>
        </p:nvCxnSpPr>
        <p:spPr>
          <a:xfrm>
            <a:off x="7130834" y="4689655"/>
            <a:ext cx="155876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3420E95B-CA86-F2A9-EC9A-AF2490E0E017}"/>
              </a:ext>
            </a:extLst>
          </p:cNvPr>
          <p:cNvCxnSpPr/>
          <p:nvPr/>
        </p:nvCxnSpPr>
        <p:spPr>
          <a:xfrm>
            <a:off x="7897028" y="4683371"/>
            <a:ext cx="0" cy="343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4" name="文本框 103">
            <a:extLst>
              <a:ext uri="{FF2B5EF4-FFF2-40B4-BE49-F238E27FC236}">
                <a16:creationId xmlns:a16="http://schemas.microsoft.com/office/drawing/2014/main" id="{20BA8CCD-1507-43BE-F2CD-27247BC102D2}"/>
              </a:ext>
            </a:extLst>
          </p:cNvPr>
          <p:cNvSpPr txBox="1"/>
          <p:nvPr/>
        </p:nvSpPr>
        <p:spPr>
          <a:xfrm>
            <a:off x="7651979" y="4387659"/>
            <a:ext cx="694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cat</a:t>
            </a:r>
            <a:endParaRPr lang="zh-CN" altLang="en-US" dirty="0"/>
          </a:p>
        </p:txBody>
      </p:sp>
      <p:sp>
        <p:nvSpPr>
          <p:cNvPr id="105" name="矩形: 圆角 104">
            <a:extLst>
              <a:ext uri="{FF2B5EF4-FFF2-40B4-BE49-F238E27FC236}">
                <a16:creationId xmlns:a16="http://schemas.microsoft.com/office/drawing/2014/main" id="{33D35EEC-F612-E4EA-044A-892817B5E0AA}"/>
              </a:ext>
            </a:extLst>
          </p:cNvPr>
          <p:cNvSpPr/>
          <p:nvPr/>
        </p:nvSpPr>
        <p:spPr>
          <a:xfrm>
            <a:off x="7498364" y="5027319"/>
            <a:ext cx="788565" cy="31039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FC2</a:t>
            </a:r>
            <a:endParaRPr lang="zh-CN" altLang="en-US" sz="1200" dirty="0"/>
          </a:p>
        </p:txBody>
      </p: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9F7614CD-2C3F-1191-BF33-C2F01D71B9C8}"/>
              </a:ext>
            </a:extLst>
          </p:cNvPr>
          <p:cNvCxnSpPr>
            <a:cxnSpLocks/>
          </p:cNvCxnSpPr>
          <p:nvPr/>
        </p:nvCxnSpPr>
        <p:spPr>
          <a:xfrm>
            <a:off x="7892646" y="5348186"/>
            <a:ext cx="0" cy="2747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0CCA6C4F-AFCB-0E94-40BC-15E03C76E16B}"/>
              </a:ext>
            </a:extLst>
          </p:cNvPr>
          <p:cNvCxnSpPr>
            <a:cxnSpLocks/>
          </p:cNvCxnSpPr>
          <p:nvPr/>
        </p:nvCxnSpPr>
        <p:spPr>
          <a:xfrm>
            <a:off x="7281137" y="5633408"/>
            <a:ext cx="117077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9" name="直接箭头连接符 108">
            <a:extLst>
              <a:ext uri="{FF2B5EF4-FFF2-40B4-BE49-F238E27FC236}">
                <a16:creationId xmlns:a16="http://schemas.microsoft.com/office/drawing/2014/main" id="{7F68BE53-FC1A-E3B5-C267-07C23CE08BF1}"/>
              </a:ext>
            </a:extLst>
          </p:cNvPr>
          <p:cNvCxnSpPr/>
          <p:nvPr/>
        </p:nvCxnSpPr>
        <p:spPr>
          <a:xfrm>
            <a:off x="7281137" y="5633408"/>
            <a:ext cx="0" cy="343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直接箭头连接符 109">
            <a:extLst>
              <a:ext uri="{FF2B5EF4-FFF2-40B4-BE49-F238E27FC236}">
                <a16:creationId xmlns:a16="http://schemas.microsoft.com/office/drawing/2014/main" id="{92A3E507-62F8-CF9A-EA7F-43023F50296E}"/>
              </a:ext>
            </a:extLst>
          </p:cNvPr>
          <p:cNvCxnSpPr/>
          <p:nvPr/>
        </p:nvCxnSpPr>
        <p:spPr>
          <a:xfrm>
            <a:off x="8451914" y="5633408"/>
            <a:ext cx="0" cy="343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1" name="矩形 110">
            <a:extLst>
              <a:ext uri="{FF2B5EF4-FFF2-40B4-BE49-F238E27FC236}">
                <a16:creationId xmlns:a16="http://schemas.microsoft.com/office/drawing/2014/main" id="{060A1CCB-5B89-2289-8D08-52565BA07189}"/>
              </a:ext>
            </a:extLst>
          </p:cNvPr>
          <p:cNvSpPr/>
          <p:nvPr/>
        </p:nvSpPr>
        <p:spPr>
          <a:xfrm>
            <a:off x="7029468" y="5977356"/>
            <a:ext cx="478172" cy="3439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认真</a:t>
            </a:r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0EBDC9F5-8579-7DFB-C984-5024C8F4C128}"/>
              </a:ext>
            </a:extLst>
          </p:cNvPr>
          <p:cNvSpPr/>
          <p:nvPr/>
        </p:nvSpPr>
        <p:spPr>
          <a:xfrm>
            <a:off x="8212828" y="5977356"/>
            <a:ext cx="478172" cy="3439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走神</a:t>
            </a:r>
          </a:p>
        </p:txBody>
      </p:sp>
      <p:cxnSp>
        <p:nvCxnSpPr>
          <p:cNvPr id="121" name="连接符: 肘形 120">
            <a:extLst>
              <a:ext uri="{FF2B5EF4-FFF2-40B4-BE49-F238E27FC236}">
                <a16:creationId xmlns:a16="http://schemas.microsoft.com/office/drawing/2014/main" id="{17BC3B54-6F87-F1B3-555B-D91B607F58F7}"/>
              </a:ext>
            </a:extLst>
          </p:cNvPr>
          <p:cNvCxnSpPr>
            <a:cxnSpLocks/>
            <a:endCxn id="79" idx="2"/>
          </p:cNvCxnSpPr>
          <p:nvPr/>
        </p:nvCxnSpPr>
        <p:spPr>
          <a:xfrm flipV="1">
            <a:off x="3812088" y="1639204"/>
            <a:ext cx="2989991" cy="1164817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92172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E7E9BF-5FAB-41B2-B2E7-DDAC47DF6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打算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B9D692-3382-4552-9C82-1FB5863E6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dirty="0"/>
              <a:t>根据</a:t>
            </a:r>
          </a:p>
        </p:txBody>
      </p:sp>
    </p:spTree>
    <p:extLst>
      <p:ext uri="{BB962C8B-B14F-4D97-AF65-F5344CB8AC3E}">
        <p14:creationId xmlns:p14="http://schemas.microsoft.com/office/powerpoint/2010/main" val="1747957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76253F-DB82-47DB-9ECD-46805E0F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OPUS-TASS2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6E5831F-3FD9-476A-8476-6FDCF8F60D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9973" y="1825625"/>
            <a:ext cx="63320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74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78187EC-97D8-4E82-9123-7659B1B67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585787"/>
            <a:ext cx="10020300" cy="568642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5DA589A9-57AC-41CD-B474-3839BC19C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ESIDEN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9325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A589A9-57AC-41CD-B474-3839BC19C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ESIDEN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BDBB4C9-06CD-49B2-8184-DD8BAC858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2545" y="1602216"/>
            <a:ext cx="6505575" cy="22479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1260CC1-F122-44F9-84B9-9604C919C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5" y="4122309"/>
            <a:ext cx="1030605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5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209080</TotalTime>
  <Words>3131</Words>
  <Application>Microsoft Office PowerPoint</Application>
  <PresentationFormat>宽屏</PresentationFormat>
  <Paragraphs>1107</Paragraphs>
  <Slides>61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61</vt:i4>
      </vt:variant>
    </vt:vector>
  </HeadingPairs>
  <TitlesOfParts>
    <vt:vector size="68" baseType="lpstr">
      <vt:lpstr>-apple-system</vt:lpstr>
      <vt:lpstr>Helvetica Neue</vt:lpstr>
      <vt:lpstr>等线</vt:lpstr>
      <vt:lpstr>等线 Light</vt:lpstr>
      <vt:lpstr>Arial</vt:lpstr>
      <vt:lpstr>Times New Roman</vt:lpstr>
      <vt:lpstr>Office 主题​​</vt:lpstr>
      <vt:lpstr>蛋白质二面角预测</vt:lpstr>
      <vt:lpstr>二面角φ和ψ</vt:lpstr>
      <vt:lpstr>PowerPoint 演示文稿</vt:lpstr>
      <vt:lpstr>OPUS-TASS</vt:lpstr>
      <vt:lpstr>OPUS-TASS</vt:lpstr>
      <vt:lpstr>OPUS-TASS2</vt:lpstr>
      <vt:lpstr>OPUS-TASS2</vt:lpstr>
      <vt:lpstr>ESIDEN</vt:lpstr>
      <vt:lpstr>ESIDEN</vt:lpstr>
      <vt:lpstr>以往用过的模型模型</vt:lpstr>
      <vt:lpstr>训练小批量选择模型</vt:lpstr>
      <vt:lpstr>实验结果</vt:lpstr>
      <vt:lpstr>以往用过的模型模型</vt:lpstr>
      <vt:lpstr>实验结果</vt:lpstr>
      <vt:lpstr>实验结果</vt:lpstr>
      <vt:lpstr>现在模型（加入trRosetta）</vt:lpstr>
      <vt:lpstr>训练小批量选择模型</vt:lpstr>
      <vt:lpstr>验证单个特征有效性</vt:lpstr>
      <vt:lpstr>验证特征有效性补充</vt:lpstr>
      <vt:lpstr>验证特征有效性补充</vt:lpstr>
      <vt:lpstr>Small batch train（2000个）改版后</vt:lpstr>
      <vt:lpstr>Small batch train（2000个）Inception 151trsize</vt:lpstr>
      <vt:lpstr>model select(没什么用)</vt:lpstr>
      <vt:lpstr>将二级结构预测结果作为特征</vt:lpstr>
      <vt:lpstr>二级结构与二面角关系</vt:lpstr>
      <vt:lpstr>二级结构与二面角关系</vt:lpstr>
      <vt:lpstr>二级结构与二面角关系</vt:lpstr>
      <vt:lpstr>二级结构与二面角关系</vt:lpstr>
      <vt:lpstr>二级结构与二面角关系</vt:lpstr>
      <vt:lpstr>PowerPoint 演示文稿</vt:lpstr>
      <vt:lpstr>深度残差收缩网络</vt:lpstr>
      <vt:lpstr>DRSN-CS中的模块RSBU-CS</vt:lpstr>
      <vt:lpstr>DRSN-CS</vt:lpstr>
      <vt:lpstr>DRSN-CW和DRSN-CS的对比</vt:lpstr>
      <vt:lpstr>加入trRosetta残基间距离和方位信息(10024)</vt:lpstr>
      <vt:lpstr>同源性比对</vt:lpstr>
      <vt:lpstr>PHI结果</vt:lpstr>
      <vt:lpstr>PSI结果</vt:lpstr>
      <vt:lpstr>Q8好phi不好</vt:lpstr>
      <vt:lpstr>Q8好psi不好</vt:lpstr>
      <vt:lpstr>Q8不好phi好</vt:lpstr>
      <vt:lpstr>Q8不好psi好</vt:lpstr>
      <vt:lpstr>Val（983）</vt:lpstr>
      <vt:lpstr>Test2016（1212）</vt:lpstr>
      <vt:lpstr>Test2018（250）</vt:lpstr>
      <vt:lpstr>CASP12（55）</vt:lpstr>
      <vt:lpstr>CASP13（32）</vt:lpstr>
      <vt:lpstr>CASP-FM（56）</vt:lpstr>
      <vt:lpstr>验证单个特征及其组合的有效性</vt:lpstr>
      <vt:lpstr>验证单个特征及其组合的有效性（去掉增强）</vt:lpstr>
      <vt:lpstr>验证窗口大小</vt:lpstr>
      <vt:lpstr>PowerPoint 演示文稿</vt:lpstr>
      <vt:lpstr>目前存在的问题</vt:lpstr>
      <vt:lpstr>数据增强</vt:lpstr>
      <vt:lpstr>随机裁剪</vt:lpstr>
      <vt:lpstr>基于深度人脸语义识别的学评教自动评价研究</vt:lpstr>
      <vt:lpstr>PowerPoint 演示文稿</vt:lpstr>
      <vt:lpstr>Fer2013数据集（28079train，3589val，3589test）</vt:lpstr>
      <vt:lpstr>自制数据集（100张）</vt:lpstr>
      <vt:lpstr>PowerPoint 演示文稿</vt:lpstr>
      <vt:lpstr>打算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蛋白质二面角预测</dc:title>
  <dc:creator>殷 文杰</dc:creator>
  <cp:lastModifiedBy>殷 文杰</cp:lastModifiedBy>
  <cp:revision>30</cp:revision>
  <dcterms:created xsi:type="dcterms:W3CDTF">2021-11-09T12:08:14Z</dcterms:created>
  <dcterms:modified xsi:type="dcterms:W3CDTF">2022-06-18T13:08:10Z</dcterms:modified>
</cp:coreProperties>
</file>

<file path=docProps/thumbnail.jpeg>
</file>